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4" r:id="rId1"/>
    <p:sldMasterId id="2147483709" r:id="rId2"/>
    <p:sldMasterId id="2147483721" r:id="rId3"/>
    <p:sldMasterId id="2147483733" r:id="rId4"/>
    <p:sldMasterId id="2147483746" r:id="rId5"/>
    <p:sldMasterId id="2147483758" r:id="rId6"/>
  </p:sldMasterIdLst>
  <p:notesMasterIdLst>
    <p:notesMasterId r:id="rId49"/>
  </p:notesMasterIdLst>
  <p:sldIdLst>
    <p:sldId id="324" r:id="rId7"/>
    <p:sldId id="336" r:id="rId8"/>
    <p:sldId id="325" r:id="rId9"/>
    <p:sldId id="327" r:id="rId10"/>
    <p:sldId id="328" r:id="rId11"/>
    <p:sldId id="330" r:id="rId12"/>
    <p:sldId id="256" r:id="rId13"/>
    <p:sldId id="319" r:id="rId14"/>
    <p:sldId id="401" r:id="rId15"/>
    <p:sldId id="402" r:id="rId16"/>
    <p:sldId id="404" r:id="rId17"/>
    <p:sldId id="405" r:id="rId18"/>
    <p:sldId id="406" r:id="rId19"/>
    <p:sldId id="390" r:id="rId20"/>
    <p:sldId id="331" r:id="rId21"/>
    <p:sldId id="332" r:id="rId22"/>
    <p:sldId id="342" r:id="rId23"/>
    <p:sldId id="356" r:id="rId24"/>
    <p:sldId id="350" r:id="rId25"/>
    <p:sldId id="371" r:id="rId26"/>
    <p:sldId id="376" r:id="rId27"/>
    <p:sldId id="375" r:id="rId28"/>
    <p:sldId id="353" r:id="rId29"/>
    <p:sldId id="372" r:id="rId30"/>
    <p:sldId id="373" r:id="rId31"/>
    <p:sldId id="374" r:id="rId32"/>
    <p:sldId id="349" r:id="rId33"/>
    <p:sldId id="345" r:id="rId34"/>
    <p:sldId id="346" r:id="rId35"/>
    <p:sldId id="347" r:id="rId36"/>
    <p:sldId id="348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378" r:id="rId47"/>
    <p:sldId id="33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38A83-4E3B-47DF-9036-BAF2585F95FC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45558-86B0-4CB7-837C-C806A99CA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9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83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0098A-2EF9-4479-A7BB-4A4AD5BEA1E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3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42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1172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(</a:t>
            </a:r>
            <a:r>
              <a:rPr lang="en-US" dirty="0" err="1"/>
              <a:t>Riskesdas</a:t>
            </a:r>
            <a:r>
              <a:rPr lang="en-US" dirty="0"/>
              <a:t>) 2013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9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i="1" dirty="0"/>
              <a:t>stunting</a:t>
            </a:r>
            <a:r>
              <a:rPr lang="en-US" dirty="0"/>
              <a:t> di Indonesia,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36,8% </a:t>
            </a:r>
            <a:r>
              <a:rPr lang="en-US" dirty="0" err="1"/>
              <a:t>tahun</a:t>
            </a:r>
            <a:r>
              <a:rPr lang="en-US" dirty="0"/>
              <a:t> 2007 </a:t>
            </a:r>
            <a:r>
              <a:rPr lang="en-US" dirty="0" err="1"/>
              <a:t>ke</a:t>
            </a:r>
            <a:r>
              <a:rPr lang="en-US" dirty="0"/>
              <a:t> 37,2% </a:t>
            </a:r>
            <a:r>
              <a:rPr lang="en-US" dirty="0" err="1"/>
              <a:t>tahun</a:t>
            </a:r>
            <a:r>
              <a:rPr lang="en-US" dirty="0"/>
              <a:t> 2013.</a:t>
            </a:r>
            <a:r>
              <a:rPr lang="en-GB" dirty="0">
                <a:effectLst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7B5E4-7BB9-426A-A4C9-319A3C2058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6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904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828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253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10073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888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49181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0098A-2EF9-4479-A7BB-4A4AD5BEA1E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064-CA71-407B-A187-EA19FDB1C924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07-970C-4047-9880-F41E77772673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D8E2-EC5C-4CF8-B97D-A0A71BB9D2FE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dirty="0"/>
              <a:t>Thank You</a:t>
            </a:r>
            <a:endParaRPr lang="en-ZA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5B6064-CA71-407B-A187-EA19FDB1C924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4BED5-F219-4E43-B2C9-BC1A49FB149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C9329-DCE7-4139-A183-27C935189CF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AF3B60-1A07-4C9A-B3C1-9E4545A2269B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00121-BC0B-4C3B-9596-5B45ABB1F5D3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BED5-F219-4E43-B2C9-BC1A49FB149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AC41A-1E4C-41B0-8BA9-2103C585B516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AEFAF-2733-40B0-9552-93E83BDAFE95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111E3663-748F-4314-89EF-3500EFF6A66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D32CCC-3F9C-4D98-827A-71B1F776606A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B9E007-970C-4047-9880-F41E77772673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BD8E2-EC5C-4CF8-B97D-A0A71BB9D2FE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064-CA71-407B-A187-EA19FDB1C924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BED5-F219-4E43-B2C9-BC1A49FB149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9329-DCE7-4139-A183-27C935189CF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3B60-1A07-4C9A-B3C1-9E4545A2269B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9329-DCE7-4139-A183-27C935189CF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0121-BC0B-4C3B-9596-5B45ABB1F5D3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C41A-1E4C-41B0-8BA9-2103C585B516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EFAF-2733-40B0-9552-93E83BDAFE95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663-748F-4314-89EF-3500EFF6A66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2CCC-3F9C-4D98-827A-71B1F776606A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07-970C-4047-9880-F41E77772673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D8E2-EC5C-4CF8-B97D-A0A71BB9D2FE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064-CA71-407B-A187-EA19FDB1C924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BED5-F219-4E43-B2C9-BC1A49FB149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9329-DCE7-4139-A183-27C935189CF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3B60-1A07-4C9A-B3C1-9E4545A2269B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3B60-1A07-4C9A-B3C1-9E4545A2269B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0121-BC0B-4C3B-9596-5B45ABB1F5D3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C41A-1E4C-41B0-8BA9-2103C585B516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EFAF-2733-40B0-9552-93E83BDAFE95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663-748F-4314-89EF-3500EFF6A66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2CCC-3F9C-4D98-827A-71B1F776606A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07-970C-4047-9880-F41E77772673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D8E2-EC5C-4CF8-B97D-A0A71BB9D2FE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064-CA71-407B-A187-EA19FDB1C924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0121-BC0B-4C3B-9596-5B45ABB1F5D3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BED5-F219-4E43-B2C9-BC1A49FB149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9329-DCE7-4139-A183-27C935189CF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3B60-1A07-4C9A-B3C1-9E4545A2269B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0121-BC0B-4C3B-9596-5B45ABB1F5D3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C41A-1E4C-41B0-8BA9-2103C585B516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EFAF-2733-40B0-9552-93E83BDAFE95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663-748F-4314-89EF-3500EFF6A66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2CCC-3F9C-4D98-827A-71B1F776606A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07-970C-4047-9880-F41E77772673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D8E2-EC5C-4CF8-B97D-A0A71BB9D2FE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C41A-1E4C-41B0-8BA9-2103C585B516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C5B6064-CA71-407B-A187-EA19FDB1C924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3884BED5-F219-4E43-B2C9-BC1A49FB149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E14C9329-DCE7-4139-A183-27C935189CF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AFAF3B60-1A07-4C9A-B3C1-9E4545A2269B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10100121-BC0B-4C3B-9596-5B45ABB1F5D3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C41A-1E4C-41B0-8BA9-2103C585B516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C15AEFAF-2733-40B0-9552-93E83BDAFE95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111E3663-748F-4314-89EF-3500EFF6A66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B8D32CCC-3F9C-4D98-827A-71B1F776606A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07-970C-4047-9880-F41E77772673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EFAF-2733-40B0-9552-93E83BDAFE95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D8E2-EC5C-4CF8-B97D-A0A71BB9D2FE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663-748F-4314-89EF-3500EFF6A662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2CCC-3F9C-4D98-827A-71B1F776606A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ADDCF-D666-432F-8BDA-DF92B585E73F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0DADDCF-D666-432F-8BDA-DF92B585E73F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DADDCF-D666-432F-8BDA-DF92B585E73F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DADDCF-D666-432F-8BDA-DF92B585E73F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0DADDCF-D666-432F-8BDA-DF92B585E73F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0DADDCF-D666-432F-8BDA-DF92B585E73F}" type="datetime1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.gif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4726372"/>
            <a:ext cx="12192000" cy="176773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en-US" altLang="en-US" sz="2400" dirty="0" err="1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Disampaikan</a:t>
            </a:r>
            <a:r>
              <a:rPr lang="en-US" altLang="en-US" sz="2400" dirty="0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 </a:t>
            </a:r>
            <a:r>
              <a:rPr lang="en-US" altLang="en-US" sz="2400" dirty="0" err="1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oleh</a:t>
            </a:r>
            <a:r>
              <a:rPr lang="en-US" altLang="en-US" sz="2400" dirty="0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 : </a:t>
            </a:r>
            <a:endParaRPr lang="en-US" altLang="en-US" sz="2400" dirty="0" smtClean="0">
              <a:latin typeface="Andalus"/>
              <a:ea typeface="Times New Roman" panose="02020603050405020304" pitchFamily="18" charset="0"/>
              <a:cs typeface="Estrangelo Edessa" pitchFamily="66" charset="0"/>
            </a:endParaRPr>
          </a:p>
          <a:p>
            <a:pPr algn="ctr">
              <a:spcBef>
                <a:spcPts val="0"/>
              </a:spcBef>
            </a:pPr>
            <a:r>
              <a:rPr lang="en-US" altLang="en-US" sz="2400" dirty="0" smtClean="0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Muhammad </a:t>
            </a:r>
            <a:r>
              <a:rPr lang="en-US" altLang="en-US" sz="2400" dirty="0" err="1" smtClean="0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Itsnayni</a:t>
            </a:r>
            <a:endParaRPr lang="en-US" altLang="en-US" sz="2400" dirty="0">
              <a:latin typeface="Andalus"/>
              <a:ea typeface="Times New Roman" panose="02020603050405020304" pitchFamily="18" charset="0"/>
              <a:cs typeface="Estrangelo Edessa" pitchFamily="66" charset="0"/>
            </a:endParaRPr>
          </a:p>
          <a:p>
            <a:pPr algn="ctr">
              <a:spcBef>
                <a:spcPts val="0"/>
              </a:spcBef>
            </a:pPr>
            <a:r>
              <a:rPr lang="en-GB" altLang="en-US" sz="2400" dirty="0" err="1" smtClean="0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Pendamping</a:t>
            </a:r>
            <a:r>
              <a:rPr lang="en-GB" altLang="en-US" sz="2400" dirty="0" smtClean="0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 </a:t>
            </a:r>
            <a:r>
              <a:rPr lang="en-GB" altLang="en-US" sz="2400" dirty="0" err="1" smtClean="0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Desa</a:t>
            </a:r>
            <a:r>
              <a:rPr lang="en-GB" altLang="en-US" sz="2400" dirty="0" smtClean="0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 </a:t>
            </a:r>
            <a:r>
              <a:rPr lang="en-GB" altLang="en-US" sz="2400" dirty="0" err="1" smtClean="0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Pemberdayaan</a:t>
            </a:r>
            <a:r>
              <a:rPr lang="en-GB" altLang="en-US" sz="2400" dirty="0" smtClean="0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 </a:t>
            </a:r>
            <a:r>
              <a:rPr lang="en-GB" altLang="en-US" sz="2400" dirty="0" err="1" smtClean="0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Kapanewon</a:t>
            </a:r>
            <a:r>
              <a:rPr lang="en-GB" altLang="en-US" sz="2400" dirty="0" smtClean="0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 </a:t>
            </a:r>
            <a:r>
              <a:rPr lang="en-GB" altLang="en-US" sz="2400" dirty="0" err="1" smtClean="0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Ngawen</a:t>
            </a:r>
            <a:endParaRPr lang="en-GB" altLang="en-US" sz="2400" dirty="0">
              <a:latin typeface="Andalus"/>
              <a:ea typeface="Times New Roman" panose="02020603050405020304" pitchFamily="18" charset="0"/>
              <a:cs typeface="Estrangelo Edessa" pitchFamily="66" charset="0"/>
            </a:endParaRPr>
          </a:p>
          <a:p>
            <a:pPr algn="ctr">
              <a:spcBef>
                <a:spcPts val="0"/>
              </a:spcBef>
            </a:pPr>
            <a:r>
              <a:rPr lang="en-GB" altLang="en-US" sz="2400" dirty="0" err="1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Kabupaten</a:t>
            </a:r>
            <a:r>
              <a:rPr lang="en-GB" altLang="en-US" sz="2400" dirty="0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 </a:t>
            </a:r>
            <a:r>
              <a:rPr lang="en-GB" altLang="en-US" sz="2400" dirty="0" err="1">
                <a:latin typeface="Andalus"/>
                <a:ea typeface="Times New Roman" panose="02020603050405020304" pitchFamily="18" charset="0"/>
                <a:cs typeface="Estrangelo Edessa" pitchFamily="66" charset="0"/>
              </a:rPr>
              <a:t>Gunungkidul</a:t>
            </a:r>
            <a:endParaRPr lang="en-US" altLang="en-US" sz="2400" dirty="0">
              <a:latin typeface="Andalus"/>
              <a:ea typeface="Times New Roman" panose="02020603050405020304" pitchFamily="18" charset="0"/>
              <a:cs typeface="Estrangelo Edessa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87" y="363897"/>
            <a:ext cx="2376278" cy="231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E:\Lomba desa Nglanggeran\logo gunungkidul animasi besa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2538" y="2775337"/>
            <a:ext cx="2229754" cy="1951035"/>
          </a:xfrm>
          <a:prstGeom prst="rect">
            <a:avLst/>
          </a:prstGeom>
          <a:noFill/>
        </p:spPr>
      </p:pic>
      <p:pic>
        <p:nvPicPr>
          <p:cNvPr id="11" name="Picture Placeholder 10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1605F05C-49C7-44A2-95CF-E5726DF3A7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/>
          <a:srcRect l="15455" t="13853" r="15455"/>
          <a:stretch/>
        </p:blipFill>
        <p:spPr>
          <a:xfrm>
            <a:off x="0" y="363897"/>
            <a:ext cx="9780587" cy="4265025"/>
          </a:xfr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 err="1" smtClean="0"/>
              <a:t>Kalurahan</a:t>
            </a:r>
            <a:r>
              <a:rPr lang="en-US" dirty="0" smtClean="0"/>
              <a:t> </a:t>
            </a:r>
            <a:r>
              <a:rPr lang="en-US" dirty="0" err="1" smtClean="0"/>
              <a:t>Watusigar</a:t>
            </a:r>
            <a:r>
              <a:rPr lang="en-US" dirty="0" smtClean="0"/>
              <a:t> 2020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89238"/>
              </p:ext>
            </p:extLst>
          </p:nvPr>
        </p:nvGraphicFramePr>
        <p:xfrm>
          <a:off x="283779" y="1245476"/>
          <a:ext cx="11634952" cy="5434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449"/>
                <a:gridCol w="9348951"/>
                <a:gridCol w="1576552"/>
              </a:tblGrid>
              <a:tr h="6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</a:rPr>
                        <a:t>Kode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Kegiatan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</a:rPr>
                        <a:t>Anggaran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58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Penyelenggaran PAUD/TK/TPA/TKA/TPQ/Madrasah NonFormal Milik Desa (Honor, Pakaian dll)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22.200.000,00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91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Pembangunan/Rehabilitasi/Peningkatan Sarana/Prasarana Perpustakaan/Taman  Bacaan Desa/ Sanggar Bela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2.510.000,00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511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Penyelenggaraan Posyandu (Mkn Tambahan, Kls Bumil, Lamsia, Insentif)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20.565.000,00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Penyuluhan dan Pelatihan Bidang Kesehatan (Untuk Masy, Tenaga dan Kader Kesehatan dll)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6.465.000,00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33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Penyelenggaraan Desa Siaga Kesehatan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7.230.000,00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Pembangunan/Rehabilitasi/Peningkatan/Pengadaan Sarana/Prasarana Posyandu/Polindes/PKD **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11.295.000,00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Penyelenggaraan Pos Pembinaan Terpadu (Posbindu)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4.720.000,00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Insentif kader kesehatan/KB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23.400.000,00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Pemberian stimulan jamban sehat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57.520.000,00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Penyuluhan/pembinaan kesehatan reproduksi pada remaja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6.940.000,00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84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 err="1" smtClean="0"/>
              <a:t>Kalurahan</a:t>
            </a:r>
            <a:r>
              <a:rPr lang="en-US" dirty="0" smtClean="0"/>
              <a:t> </a:t>
            </a:r>
            <a:r>
              <a:rPr lang="en-US" dirty="0" err="1" smtClean="0"/>
              <a:t>Sambirejo</a:t>
            </a:r>
            <a:r>
              <a:rPr lang="en-US" dirty="0" smtClean="0"/>
              <a:t> 2020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41719"/>
              </p:ext>
            </p:extLst>
          </p:nvPr>
        </p:nvGraphicFramePr>
        <p:xfrm>
          <a:off x="283779" y="1245476"/>
          <a:ext cx="11634952" cy="4718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449"/>
                <a:gridCol w="9238593"/>
                <a:gridCol w="1686910"/>
              </a:tblGrid>
              <a:tr h="6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</a:rPr>
                        <a:t>Kode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Kegiatan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</a:rPr>
                        <a:t>Anggaran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310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Penyelenggaran PAUD/TK/TPA/TKA/TPQ/Madrasah NonFormal Milik Desa (Honor, Pakaian dll)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60.400.000,00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38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Dukungan Penyelenggaran PAUD (APE, Sarana PAUD dst)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9.485.000,00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91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Penyelenggaraan Posyandu (Mkn Tambahan, Kls Bumil, Lamsia, Insentif)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77.910.000,00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65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Penyelenggaraan Desa Siaga Kesehatan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16.587.500,00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Pengasuhan Bersama atau Bina Keluarga Balita (BKB)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10.477.500,00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21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Penyelenggaraan kesehatan lingkungan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5.265.000,00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Pemberian makanan tambahan untuk balita/siswa  PAUD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51.727.500,00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Insentif kader kesehatan/KB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13.920.000,00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Dukungan Pelaksanaan Program Pembangunan/Rehab Rumah Tidak Layak Huni GAKIN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50.150.000,00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Pembinaan Gerakan Sayang Ibu (GSI)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2.700.000,00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71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 err="1" smtClean="0"/>
              <a:t>Kalurahan</a:t>
            </a:r>
            <a:r>
              <a:rPr lang="en-US" dirty="0" smtClean="0"/>
              <a:t> </a:t>
            </a:r>
            <a:r>
              <a:rPr lang="en-US" dirty="0" err="1" smtClean="0"/>
              <a:t>Jurangjero</a:t>
            </a:r>
            <a:r>
              <a:rPr lang="en-US" dirty="0" smtClean="0"/>
              <a:t> 2020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424576"/>
              </p:ext>
            </p:extLst>
          </p:nvPr>
        </p:nvGraphicFramePr>
        <p:xfrm>
          <a:off x="283779" y="1245476"/>
          <a:ext cx="11634952" cy="4601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449"/>
                <a:gridCol w="9238593"/>
                <a:gridCol w="1686910"/>
              </a:tblGrid>
              <a:tr h="6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</a:rPr>
                        <a:t>Kode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Kegiatan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</a:rPr>
                        <a:t>Anggaran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310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Penyelenggaran PAUD/TK/TPA/TKA/TPQ/Madrasah NonFormal Milik Desa (Honor, Pakaian dll)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4.470.000,00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38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Dukungan Penyelenggaran PAUD (APE, Sarana PAUD dst)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12.175.000,00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91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Penyelenggaraan Posyandu (Mkn Tambahan, Kls Bumil, Lamsia, Insentif)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27.612.500,00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65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Penyelenggaraan Desa Siaga Kesehatan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11.414.500,00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Pembangunan/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Rehabilitasi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Peningkatan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Pengadaan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Sarana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Prasarana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Posyandu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Polindes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/PKD **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6.400.000,00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21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Pemberian makanan tambahan untuk balita/siswa  PAUD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9.450.000,00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Insentif kader kesehatan/KB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22.025.000,00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Dukungan Pelaksanaan Program Pembangunan/Rehab Rumah Tidak Layak Huni GAKIN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101.372.000,00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Pembangunan/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Rehabilitasi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Peningkatan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Sumber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Air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Bersih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Milik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**)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90.958.500,00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56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 err="1" smtClean="0"/>
              <a:t>Kalurahan</a:t>
            </a:r>
            <a:r>
              <a:rPr lang="en-US" dirty="0" smtClean="0"/>
              <a:t> </a:t>
            </a:r>
            <a:r>
              <a:rPr lang="en-US" dirty="0" err="1" smtClean="0"/>
              <a:t>Beji</a:t>
            </a:r>
            <a:r>
              <a:rPr lang="en-US" dirty="0" smtClean="0"/>
              <a:t> 2020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56277"/>
              </p:ext>
            </p:extLst>
          </p:nvPr>
        </p:nvGraphicFramePr>
        <p:xfrm>
          <a:off x="283779" y="1245476"/>
          <a:ext cx="11634952" cy="5087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449"/>
                <a:gridCol w="9238593"/>
                <a:gridCol w="1686910"/>
              </a:tblGrid>
              <a:tr h="6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</a:rPr>
                        <a:t>Kode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Kegiatan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</a:rPr>
                        <a:t>Anggaran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310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Penyelenggaran PAUD/TK/TPA/TKA/TPQ/Madrasah NonFormal Milik Desa (Honor, Pakaian dll)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29.400.000,00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38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Penyuluhan dan Pelatihan Pendidikan Bagi Masyarakat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4.625.000,00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91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Pembangunan/rehabilitasi Gedung PAUD/TK Milik Desa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50.927.400,00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65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Lain-lain Kegiatan Sub Bidang Pendidikan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3.125.000,00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Penyelenggaraan Posyandu (Mkn Tambahan, Kls Bumil, Lamsia, Insentif)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38.880.000,00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21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Penyelenggaraan Desa Siaga Kesehatan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11.775.000,00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Pembinaan Gerakan Masyarakat Hidup Sehat (Germas)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6.000.000,00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Pemberian makanan tambahan untuk balita/siswa  PAUD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Pembinaan dan pengembangan Kampung KB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1.050.000,00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Insentif kader kesehatan/KB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14.880.000,00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29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Pembangunan/Rehabilitasi/Peningkatan Sumber Air Bersih Milik Desa **)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96.450.000,00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2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2702868"/>
            <a:ext cx="8791575" cy="172150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Bahnschrift" panose="020B0502040204020203" pitchFamily="34" charset="0"/>
              </a:rPr>
              <a:t>CONTOH PENCEGAHAN </a:t>
            </a:r>
            <a:r>
              <a:rPr lang="en-US" b="1" i="1" dirty="0">
                <a:effectLst/>
                <a:latin typeface="Bahnschrift" panose="020B0502040204020203" pitchFamily="34" charset="0"/>
              </a:rPr>
              <a:t>STUNTING </a:t>
            </a:r>
            <a:endParaRPr lang="en-US" b="1" dirty="0">
              <a:solidFill>
                <a:srgbClr val="FFFF00"/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44" y="608721"/>
            <a:ext cx="1684020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832F96-01AE-4335-A687-806CB5F1961C}"/>
              </a:ext>
            </a:extLst>
          </p:cNvPr>
          <p:cNvSpPr/>
          <p:nvPr/>
        </p:nvSpPr>
        <p:spPr>
          <a:xfrm>
            <a:off x="1231900" y="4376591"/>
            <a:ext cx="9728200" cy="841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777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009"/>
            <a:ext cx="8229600" cy="86977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Bahnschrift" panose="020B0502040204020203" pitchFamily="34" charset="0"/>
              </a:rPr>
              <a:t>KEGIATAN PENCEGAHAN STUNTING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280079"/>
              </p:ext>
            </p:extLst>
          </p:nvPr>
        </p:nvGraphicFramePr>
        <p:xfrm>
          <a:off x="551800" y="952785"/>
          <a:ext cx="11051628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3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04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7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569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01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18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PAKET LAYANAN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SPESIFIK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Andalus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800" dirty="0" err="1">
                          <a:latin typeface="Andalus"/>
                          <a:cs typeface="Arial" panose="020B0604020202020204" pitchFamily="34" charset="0"/>
                        </a:rPr>
                        <a:t>belum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SENSITIF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Andalus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800" dirty="0" err="1">
                          <a:latin typeface="Andalus"/>
                          <a:cs typeface="Arial" panose="020B0604020202020204" pitchFamily="34" charset="0"/>
                        </a:rPr>
                        <a:t>belum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374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Kesehatan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Ibu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Anak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Pemeriksaan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kehamilan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(4x)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Pemberiaan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Pil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Fe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Pertolongan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persalinan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tenaga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kesehatan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Pemeriksaan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masa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nifas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( 3 x)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IMD (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Inisiasi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Menyusu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Dini) : Colostrum, ASI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Eklusif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, MP-ASI.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Imunisasi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Pemberian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obat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cacing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obat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malaria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800" baseline="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baseline="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baseline="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baseline="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baseline="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baseline="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baseline="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baseline="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baseline="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US" sz="1800" baseline="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gizi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seimbang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keluarga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Pemantauan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minum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pil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Fe.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Menerapkan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ASI-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Ekslusif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Menerapkan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MP-ASI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Konsumsi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garam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beryodium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Pencegahan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malaria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Pencegahan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kecacingan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46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Konseling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gizi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terpadu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Penanganan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KEK (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kekurangan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energi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kronis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Penyuluhan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gizi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makanan</a:t>
                      </a:r>
                      <a:endParaRPr lang="en-US" sz="1800" baseline="0" dirty="0">
                        <a:latin typeface="Andalus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PMBA (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pemberian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makanan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bayi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anak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ekonomi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keluarga</a:t>
                      </a:r>
                      <a:endParaRPr lang="en-US" sz="1800" baseline="0" dirty="0">
                        <a:latin typeface="Andalus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Pemanfaatan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pekarangan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rumah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kebun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gizi</a:t>
                      </a:r>
                      <a:endParaRPr lang="en-US" sz="1800" baseline="0" dirty="0">
                        <a:latin typeface="Andalus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Promosi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PHBS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15</a:t>
            </a:fld>
            <a:endParaRPr lang="en-ZA" dirty="0"/>
          </a:p>
        </p:txBody>
      </p:sp>
      <p:pic>
        <p:nvPicPr>
          <p:cNvPr id="5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1B74654E-C471-4007-A382-9E59C09706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6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964279"/>
              </p:ext>
            </p:extLst>
          </p:nvPr>
        </p:nvGraphicFramePr>
        <p:xfrm>
          <a:off x="599093" y="971327"/>
          <a:ext cx="10815147" cy="553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3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97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62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655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74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76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ndalus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ndalus"/>
                          <a:cs typeface="Arial" panose="020B0604020202020204" pitchFamily="34" charset="0"/>
                        </a:rPr>
                        <a:t>PAKET LAYANAN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ndalus"/>
                          <a:cs typeface="Arial" pitchFamily="34" charset="0"/>
                        </a:rPr>
                        <a:t>SPESIFIK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Andalus"/>
                          <a:cs typeface="Arial" pitchFamily="34" charset="0"/>
                        </a:rPr>
                        <a:t>Sudah</a:t>
                      </a:r>
                      <a:r>
                        <a:rPr lang="en-GB" sz="1600" dirty="0">
                          <a:latin typeface="Andalus"/>
                          <a:cs typeface="Arial" pitchFamily="34" charset="0"/>
                        </a:rPr>
                        <a:t>/</a:t>
                      </a:r>
                      <a:r>
                        <a:rPr lang="en-GB" sz="1600" dirty="0" err="1">
                          <a:latin typeface="Andalus"/>
                          <a:cs typeface="Arial" pitchFamily="34" charset="0"/>
                        </a:rPr>
                        <a:t>belum</a:t>
                      </a:r>
                      <a:endParaRPr lang="en-US" sz="1600" dirty="0">
                        <a:latin typeface="Andalus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ndalus"/>
                          <a:cs typeface="Arial" panose="020B0604020202020204" pitchFamily="34" charset="0"/>
                        </a:rPr>
                        <a:t>SENSITIF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>
                          <a:latin typeface="Andalus"/>
                          <a:cs typeface="Arial" pitchFamily="34" charset="0"/>
                        </a:rPr>
                        <a:t>Sudah</a:t>
                      </a:r>
                      <a:r>
                        <a:rPr lang="en-GB" sz="1600" dirty="0">
                          <a:latin typeface="Andalus"/>
                          <a:cs typeface="Arial" pitchFamily="34" charset="0"/>
                        </a:rPr>
                        <a:t>/</a:t>
                      </a:r>
                      <a:r>
                        <a:rPr lang="en-GB" sz="1600" dirty="0" err="1">
                          <a:latin typeface="Andalus"/>
                          <a:cs typeface="Arial" pitchFamily="34" charset="0"/>
                        </a:rPr>
                        <a:t>belum</a:t>
                      </a:r>
                      <a:endParaRPr lang="en-US" sz="1600" dirty="0">
                        <a:latin typeface="Andalus"/>
                        <a:cs typeface="Arial" pitchFamily="34" charset="0"/>
                      </a:endParaRPr>
                    </a:p>
                    <a:p>
                      <a:pPr algn="ctr"/>
                      <a:endParaRPr lang="en-US" sz="1600" dirty="0">
                        <a:latin typeface="Andalus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85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Perlindungan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Sosial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Menyiapkan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form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proses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kelahiran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Penerbitan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akte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kelahiran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, KTP, KK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Pemberian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Kartu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Jaminan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Sosial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BPJS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Program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subsidi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keluarga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miskin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KIS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KIP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PKH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Beras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miskin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ctr">
                        <a:buFontTx/>
                        <a:buNone/>
                      </a:pPr>
                      <a:r>
                        <a:rPr lang="en-GB" sz="16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lvl="1" indent="0" algn="ctr">
                        <a:buFontTx/>
                        <a:buNone/>
                      </a:pPr>
                      <a:r>
                        <a:rPr lang="en-GB" sz="16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lvl="1" indent="0" algn="ctr">
                        <a:buFontTx/>
                        <a:buNone/>
                      </a:pPr>
                      <a:r>
                        <a:rPr lang="en-GB" sz="16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lvl="1" indent="0" algn="ctr">
                        <a:buFontTx/>
                        <a:buNone/>
                      </a:pPr>
                      <a:r>
                        <a:rPr lang="en-GB" sz="16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457200" lvl="1" indent="0" algn="ctr">
                        <a:buFontTx/>
                        <a:buNone/>
                      </a:pPr>
                      <a:endParaRPr lang="en-US" sz="16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Sanitasi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air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bersih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Penyuluhan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PHBS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Sanitasi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Penyediaan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sarana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air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minum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Penyediaan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jamban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keluarga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umum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limbah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keluarga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sampah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limbah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cair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6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6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6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US" sz="16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85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Layanan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PAUD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8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Bina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Keluarga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Balita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Latihan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pengasuhan</a:t>
                      </a:r>
                      <a:r>
                        <a:rPr lang="en-US" sz="180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ndalus"/>
                          <a:cs typeface="Arial" panose="020B0604020202020204" pitchFamily="34" charset="0"/>
                        </a:rPr>
                        <a:t>anak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kelas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parenting).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Menerapkan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pola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asuh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ndalus"/>
                          <a:cs typeface="Arial" panose="020B0604020202020204" pitchFamily="34" charset="0"/>
                        </a:rPr>
                        <a:t>anak</a:t>
                      </a:r>
                      <a:r>
                        <a:rPr lang="en-US" sz="1800" baseline="0" dirty="0">
                          <a:latin typeface="Andalus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6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6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600" dirty="0">
                          <a:latin typeface="Andalus"/>
                          <a:cs typeface="Arial" panose="020B0604020202020204" pitchFamily="34" charset="0"/>
                        </a:rPr>
                        <a:t>?</a:t>
                      </a:r>
                      <a:endParaRPr lang="en-US" sz="1600" dirty="0">
                        <a:latin typeface="Andalus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C3F9D70-6A61-4007-B885-E0CEC17D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009"/>
            <a:ext cx="8229600" cy="86977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Bahnschrift" panose="020B0502040204020203" pitchFamily="34" charset="0"/>
              </a:rPr>
              <a:t>KEGIATAN PENCEGAHAN STUNTING </a:t>
            </a:r>
          </a:p>
        </p:txBody>
      </p:sp>
      <p:pic>
        <p:nvPicPr>
          <p:cNvPr id="5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5EC94136-6108-44F6-A52D-2CBCF4D455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2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79" y="218928"/>
            <a:ext cx="10972800" cy="554754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Bahnschrift" panose="020B0502040204020203" pitchFamily="34" charset="0"/>
              </a:rPr>
              <a:t>Contoh</a:t>
            </a:r>
            <a:r>
              <a:rPr lang="en-US" sz="2800" b="1" dirty="0">
                <a:latin typeface="Bahnschrift" panose="020B0502040204020203" pitchFamily="34" charset="0"/>
              </a:rPr>
              <a:t> </a:t>
            </a:r>
            <a:r>
              <a:rPr lang="en-US" sz="2800" b="1" dirty="0" err="1">
                <a:latin typeface="Bahnschrift" panose="020B0502040204020203" pitchFamily="34" charset="0"/>
              </a:rPr>
              <a:t>Kegiatan</a:t>
            </a:r>
            <a:r>
              <a:rPr lang="en-US" sz="2800" b="1" dirty="0">
                <a:latin typeface="Bahnschrift" panose="020B0502040204020203" pitchFamily="34" charset="0"/>
              </a:rPr>
              <a:t> </a:t>
            </a:r>
            <a:r>
              <a:rPr lang="en-US" sz="2800" b="1" dirty="0" err="1">
                <a:latin typeface="Bahnschrift" panose="020B0502040204020203" pitchFamily="34" charset="0"/>
              </a:rPr>
              <a:t>Alternatif</a:t>
            </a:r>
            <a:r>
              <a:rPr lang="en-US" sz="2800" b="1" dirty="0">
                <a:latin typeface="Bahnschrift" panose="020B0502040204020203" pitchFamily="34" charset="0"/>
              </a:rPr>
              <a:t> 5 </a:t>
            </a:r>
            <a:r>
              <a:rPr lang="en-US" sz="2800" b="1" dirty="0" err="1">
                <a:latin typeface="Bahnschrift" panose="020B0502040204020203" pitchFamily="34" charset="0"/>
              </a:rPr>
              <a:t>Paket</a:t>
            </a:r>
            <a:r>
              <a:rPr lang="en-US" sz="2800" b="1" dirty="0">
                <a:latin typeface="Bahnschrift" panose="020B0502040204020203" pitchFamily="34" charset="0"/>
              </a:rPr>
              <a:t> </a:t>
            </a:r>
            <a:r>
              <a:rPr lang="en-US" sz="2800" b="1" dirty="0" err="1">
                <a:latin typeface="Bahnschrift" panose="020B0502040204020203" pitchFamily="34" charset="0"/>
              </a:rPr>
              <a:t>Layanan</a:t>
            </a:r>
            <a:r>
              <a:rPr lang="en-US" sz="2800" b="1" dirty="0">
                <a:latin typeface="Bahnschrift" panose="020B0502040204020203" pitchFamily="34" charset="0"/>
              </a:rPr>
              <a:t> </a:t>
            </a:r>
            <a:r>
              <a:rPr lang="en-US" sz="2800" b="1" dirty="0" err="1">
                <a:latin typeface="Bahnschrift" panose="020B0502040204020203" pitchFamily="34" charset="0"/>
              </a:rPr>
              <a:t>Pencegahan</a:t>
            </a:r>
            <a:r>
              <a:rPr lang="en-US" sz="2800" b="1" dirty="0">
                <a:latin typeface="Bahnschrift" panose="020B0502040204020203" pitchFamily="34" charset="0"/>
              </a:rPr>
              <a:t> Stunting</a:t>
            </a:r>
            <a:endParaRPr lang="en-US" sz="2800" dirty="0">
              <a:latin typeface="Bahnschrif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2581" y="916213"/>
            <a:ext cx="10792496" cy="5514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B4541F18-35CC-48FE-B84D-BC740C5154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28252" y="48922"/>
            <a:ext cx="863748" cy="755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89" y="141866"/>
            <a:ext cx="10389475" cy="2286000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latin typeface="Andalus"/>
              </a:rPr>
              <a:t>Dari </a:t>
            </a:r>
            <a:r>
              <a:rPr lang="en-US" sz="2400" b="1" dirty="0" err="1">
                <a:effectLst/>
                <a:latin typeface="Andalus"/>
              </a:rPr>
              <a:t>analisis</a:t>
            </a:r>
            <a:r>
              <a:rPr lang="en-US" sz="2400" b="1" dirty="0">
                <a:effectLst/>
                <a:latin typeface="Andalus"/>
              </a:rPr>
              <a:t> </a:t>
            </a:r>
            <a:r>
              <a:rPr lang="en-US" sz="2400" b="1" dirty="0" err="1">
                <a:effectLst/>
                <a:latin typeface="Andalus"/>
              </a:rPr>
              <a:t>kedua</a:t>
            </a:r>
            <a:r>
              <a:rPr lang="en-US" sz="2400" b="1" dirty="0">
                <a:effectLst/>
                <a:latin typeface="Andalus"/>
              </a:rPr>
              <a:t> </a:t>
            </a:r>
            <a:r>
              <a:rPr lang="en-US" sz="2400" b="1" dirty="0" err="1">
                <a:effectLst/>
                <a:latin typeface="Andalus"/>
              </a:rPr>
              <a:t>tabel</a:t>
            </a:r>
            <a:r>
              <a:rPr lang="en-US" sz="2400" b="1" dirty="0">
                <a:effectLst/>
                <a:latin typeface="Andalus"/>
              </a:rPr>
              <a:t> </a:t>
            </a:r>
            <a:r>
              <a:rPr lang="en-US" sz="2400" b="1" dirty="0" err="1">
                <a:effectLst/>
                <a:latin typeface="Andalus"/>
              </a:rPr>
              <a:t>kegiatan</a:t>
            </a:r>
            <a:r>
              <a:rPr lang="en-US" sz="2400" b="1" dirty="0">
                <a:effectLst/>
                <a:latin typeface="Andalus"/>
              </a:rPr>
              <a:t> </a:t>
            </a:r>
            <a:r>
              <a:rPr lang="en-US" sz="2400" b="1" dirty="0" err="1">
                <a:effectLst/>
                <a:latin typeface="Andalus"/>
              </a:rPr>
              <a:t>tersebut</a:t>
            </a:r>
            <a:r>
              <a:rPr lang="en-US" sz="2400" b="1" dirty="0">
                <a:latin typeface="Andalus"/>
              </a:rPr>
              <a:t>, </a:t>
            </a:r>
            <a:r>
              <a:rPr lang="en-US" sz="2400" b="1" dirty="0" err="1">
                <a:latin typeface="Andalus"/>
              </a:rPr>
              <a:t>maka</a:t>
            </a:r>
            <a:r>
              <a:rPr lang="en-US" sz="2400" b="1" dirty="0">
                <a:latin typeface="Andalus"/>
              </a:rPr>
              <a:t> </a:t>
            </a:r>
            <a:r>
              <a:rPr lang="en-US" sz="2400" b="1" dirty="0" err="1">
                <a:latin typeface="Andalus"/>
              </a:rPr>
              <a:t>mohon</a:t>
            </a:r>
            <a:r>
              <a:rPr lang="en-US" sz="2400" b="1" dirty="0">
                <a:latin typeface="Andalus"/>
              </a:rPr>
              <a:t> </a:t>
            </a:r>
            <a:r>
              <a:rPr lang="en-US" sz="2400" b="1" dirty="0" err="1">
                <a:latin typeface="Andalus"/>
              </a:rPr>
              <a:t>dipetakan</a:t>
            </a:r>
            <a:r>
              <a:rPr lang="en-US" sz="2400" b="1" dirty="0">
                <a:latin typeface="Andalus"/>
              </a:rPr>
              <a:t> </a:t>
            </a:r>
            <a:r>
              <a:rPr lang="en-US" sz="2400" b="1" dirty="0" err="1">
                <a:latin typeface="Andalus"/>
              </a:rPr>
              <a:t>kegiatan</a:t>
            </a:r>
            <a:r>
              <a:rPr lang="en-US" sz="2400" b="1" dirty="0">
                <a:latin typeface="Andalus"/>
              </a:rPr>
              <a:t> yang </a:t>
            </a:r>
            <a:r>
              <a:rPr lang="en-US" sz="2400" b="1" dirty="0" err="1">
                <a:latin typeface="Andalus"/>
              </a:rPr>
              <a:t>akan</a:t>
            </a:r>
            <a:r>
              <a:rPr lang="en-US" sz="2400" b="1" dirty="0">
                <a:latin typeface="Andalus"/>
              </a:rPr>
              <a:t> </a:t>
            </a:r>
            <a:r>
              <a:rPr lang="en-US" sz="2400" b="1" dirty="0" err="1">
                <a:latin typeface="Andalus"/>
              </a:rPr>
              <a:t>diusulkan</a:t>
            </a:r>
            <a:r>
              <a:rPr lang="en-US" sz="2400" b="1" dirty="0">
                <a:latin typeface="Andalus"/>
              </a:rPr>
              <a:t> </a:t>
            </a:r>
            <a:r>
              <a:rPr lang="en-US" sz="2400" b="1" dirty="0" err="1">
                <a:latin typeface="Andalus"/>
              </a:rPr>
              <a:t>kedalam</a:t>
            </a:r>
            <a:r>
              <a:rPr lang="en-US" sz="2400" b="1" dirty="0">
                <a:latin typeface="Andalus"/>
              </a:rPr>
              <a:t> : </a:t>
            </a:r>
            <a:r>
              <a:rPr lang="en-US" sz="2400" b="1" dirty="0">
                <a:effectLst/>
                <a:latin typeface="Andalus"/>
              </a:rPr>
              <a:t> </a:t>
            </a:r>
            <a:endParaRPr lang="en-US" sz="2400" b="1" dirty="0">
              <a:solidFill>
                <a:srgbClr val="FFFF00"/>
              </a:solidFill>
              <a:effectLst/>
              <a:latin typeface="Andalu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33125"/>
              </p:ext>
            </p:extLst>
          </p:nvPr>
        </p:nvGraphicFramePr>
        <p:xfrm>
          <a:off x="581569" y="2469600"/>
          <a:ext cx="1087995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7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7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61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65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96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23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Kegiatan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Lokasi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Perkiraan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biaya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Waktu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pelaksanaan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err="1"/>
                        <a:t>Sumber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Kalurahan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Kalurahan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OPD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9893" y="4386626"/>
            <a:ext cx="102344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Andalus"/>
              </a:rPr>
              <a:t>Waktu </a:t>
            </a:r>
            <a:r>
              <a:rPr lang="en-GB" sz="2000" b="1" dirty="0" err="1">
                <a:latin typeface="Andalus"/>
              </a:rPr>
              <a:t>pelaksanaan</a:t>
            </a:r>
            <a:r>
              <a:rPr lang="en-GB" sz="2000" b="1" dirty="0">
                <a:latin typeface="Andalus"/>
              </a:rPr>
              <a:t> : </a:t>
            </a:r>
          </a:p>
          <a:p>
            <a:r>
              <a:rPr lang="en-GB" sz="2000" b="1" dirty="0">
                <a:latin typeface="Andalus"/>
              </a:rPr>
              <a:t>- </a:t>
            </a:r>
            <a:r>
              <a:rPr lang="en-GB" sz="2000" b="1" dirty="0" err="1">
                <a:latin typeface="Andalus"/>
              </a:rPr>
              <a:t>Jika</a:t>
            </a:r>
            <a:r>
              <a:rPr lang="en-GB" sz="2000" b="1" dirty="0">
                <a:latin typeface="Andalus"/>
              </a:rPr>
              <a:t> </a:t>
            </a:r>
            <a:r>
              <a:rPr lang="en-GB" sz="2000" b="1" dirty="0" err="1">
                <a:latin typeface="Andalus"/>
              </a:rPr>
              <a:t>tahun</a:t>
            </a:r>
            <a:r>
              <a:rPr lang="en-GB" sz="2000" b="1" dirty="0">
                <a:latin typeface="Andalus"/>
              </a:rPr>
              <a:t> 2020 </a:t>
            </a:r>
            <a:r>
              <a:rPr lang="en-GB" sz="2000" b="1" dirty="0">
                <a:latin typeface="Andalus"/>
                <a:sym typeface="Wingdings" pitchFamily="2" charset="2"/>
              </a:rPr>
              <a:t> </a:t>
            </a:r>
            <a:r>
              <a:rPr lang="en-GB" sz="2000" b="1" dirty="0" err="1">
                <a:latin typeface="Andalus"/>
                <a:sym typeface="Wingdings" pitchFamily="2" charset="2"/>
              </a:rPr>
              <a:t>usulan</a:t>
            </a:r>
            <a:r>
              <a:rPr lang="en-GB" sz="2000" b="1" dirty="0">
                <a:latin typeface="Andalus"/>
                <a:sym typeface="Wingdings" pitchFamily="2" charset="2"/>
              </a:rPr>
              <a:t> di </a:t>
            </a:r>
            <a:r>
              <a:rPr lang="en-GB" sz="2000" b="1" dirty="0" err="1">
                <a:latin typeface="Andalus"/>
                <a:sym typeface="Wingdings" pitchFamily="2" charset="2"/>
              </a:rPr>
              <a:t>Musrenbang</a:t>
            </a:r>
            <a:r>
              <a:rPr lang="en-GB" sz="2000" b="1" dirty="0">
                <a:latin typeface="Andalus"/>
                <a:sym typeface="Wingdings" pitchFamily="2" charset="2"/>
              </a:rPr>
              <a:t> </a:t>
            </a:r>
            <a:r>
              <a:rPr lang="en-GB" sz="2000" b="1" dirty="0" err="1">
                <a:latin typeface="Andalus"/>
                <a:sym typeface="Wingdings" pitchFamily="2" charset="2"/>
              </a:rPr>
              <a:t>APBKal</a:t>
            </a:r>
            <a:r>
              <a:rPr lang="en-GB" sz="2000" b="1" dirty="0">
                <a:latin typeface="Andalus"/>
                <a:sym typeface="Wingdings" pitchFamily="2" charset="2"/>
              </a:rPr>
              <a:t> </a:t>
            </a:r>
            <a:r>
              <a:rPr lang="en-GB" sz="2000" b="1" dirty="0" err="1">
                <a:latin typeface="Andalus"/>
                <a:sym typeface="Wingdings" pitchFamily="2" charset="2"/>
              </a:rPr>
              <a:t>Perubahan</a:t>
            </a:r>
            <a:r>
              <a:rPr lang="en-GB" sz="2000" b="1" dirty="0">
                <a:latin typeface="Andalus"/>
                <a:sym typeface="Wingdings" pitchFamily="2" charset="2"/>
              </a:rPr>
              <a:t> TA 2020               </a:t>
            </a:r>
          </a:p>
          <a:p>
            <a:r>
              <a:rPr lang="en-GB" sz="2000" b="1" dirty="0">
                <a:latin typeface="Andalus"/>
                <a:sym typeface="Wingdings" pitchFamily="2" charset="2"/>
              </a:rPr>
              <a:t>- </a:t>
            </a:r>
            <a:r>
              <a:rPr lang="en-GB" sz="2000" b="1" dirty="0" err="1">
                <a:latin typeface="Andalus"/>
                <a:sym typeface="Wingdings" pitchFamily="2" charset="2"/>
              </a:rPr>
              <a:t>Jika</a:t>
            </a:r>
            <a:r>
              <a:rPr lang="en-GB" sz="2000" b="1" dirty="0">
                <a:latin typeface="Andalus"/>
                <a:sym typeface="Wingdings" pitchFamily="2" charset="2"/>
              </a:rPr>
              <a:t> </a:t>
            </a:r>
            <a:r>
              <a:rPr lang="en-GB" sz="2000" b="1" dirty="0" err="1">
                <a:latin typeface="Andalus"/>
                <a:sym typeface="Wingdings" pitchFamily="2" charset="2"/>
              </a:rPr>
              <a:t>tahun</a:t>
            </a:r>
            <a:r>
              <a:rPr lang="en-GB" sz="2000" b="1" dirty="0">
                <a:latin typeface="Andalus"/>
                <a:sym typeface="Wingdings" pitchFamily="2" charset="2"/>
              </a:rPr>
              <a:t> 2021 dan 2022  </a:t>
            </a:r>
            <a:r>
              <a:rPr lang="en-GB" sz="2000" b="1" dirty="0" err="1">
                <a:latin typeface="Andalus"/>
                <a:sym typeface="Wingdings" pitchFamily="2" charset="2"/>
              </a:rPr>
              <a:t>usulan</a:t>
            </a:r>
            <a:r>
              <a:rPr lang="en-GB" sz="2000" b="1" dirty="0">
                <a:latin typeface="Andalus"/>
                <a:sym typeface="Wingdings" pitchFamily="2" charset="2"/>
              </a:rPr>
              <a:t> di </a:t>
            </a:r>
            <a:r>
              <a:rPr lang="en-GB" sz="2000" b="1" dirty="0" err="1">
                <a:latin typeface="Andalus"/>
                <a:sym typeface="Wingdings" pitchFamily="2" charset="2"/>
              </a:rPr>
              <a:t>Muskal</a:t>
            </a:r>
            <a:r>
              <a:rPr lang="en-GB" sz="2000" b="1" dirty="0">
                <a:latin typeface="Andalus"/>
                <a:sym typeface="Wingdings" pitchFamily="2" charset="2"/>
              </a:rPr>
              <a:t> </a:t>
            </a:r>
            <a:r>
              <a:rPr lang="en-GB" sz="2000" b="1" dirty="0" err="1">
                <a:latin typeface="Andalus"/>
                <a:sym typeface="Wingdings" pitchFamily="2" charset="2"/>
              </a:rPr>
              <a:t>RKPKal</a:t>
            </a:r>
            <a:r>
              <a:rPr lang="en-GB" sz="2000" b="1" dirty="0">
                <a:latin typeface="Andalus"/>
                <a:sym typeface="Wingdings" pitchFamily="2" charset="2"/>
              </a:rPr>
              <a:t> TA 2021 (dan DURKP 2022)</a:t>
            </a:r>
            <a:endParaRPr lang="en-US" sz="2000" b="1" dirty="0">
              <a:latin typeface="Andalu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569" y="5710065"/>
            <a:ext cx="111077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>
                <a:latin typeface="Andalus"/>
              </a:rPr>
              <a:t>Sumber</a:t>
            </a:r>
            <a:r>
              <a:rPr lang="en-GB" sz="2000" b="1" dirty="0">
                <a:latin typeface="Andalus"/>
              </a:rPr>
              <a:t> </a:t>
            </a:r>
            <a:r>
              <a:rPr lang="en-GB" sz="2000" b="1" dirty="0" err="1">
                <a:latin typeface="Andalus"/>
              </a:rPr>
              <a:t>pembiayaan</a:t>
            </a:r>
            <a:r>
              <a:rPr lang="en-GB" sz="2000" b="1" dirty="0">
                <a:latin typeface="Andalus"/>
              </a:rPr>
              <a:t> : </a:t>
            </a:r>
          </a:p>
          <a:p>
            <a:r>
              <a:rPr lang="en-GB" sz="2000" b="1" dirty="0">
                <a:latin typeface="Andalus"/>
              </a:rPr>
              <a:t>- </a:t>
            </a:r>
            <a:r>
              <a:rPr lang="en-GB" sz="2000" b="1" dirty="0" err="1">
                <a:latin typeface="Andalus"/>
              </a:rPr>
              <a:t>Jika</a:t>
            </a:r>
            <a:r>
              <a:rPr lang="en-GB" sz="2000" b="1" dirty="0">
                <a:latin typeface="Andalus"/>
              </a:rPr>
              <a:t> </a:t>
            </a:r>
            <a:r>
              <a:rPr lang="en-GB" sz="2000" b="1" dirty="0" err="1">
                <a:latin typeface="Andalus"/>
              </a:rPr>
              <a:t>Kalurahan</a:t>
            </a:r>
            <a:r>
              <a:rPr lang="en-GB" sz="2000" b="1" dirty="0">
                <a:latin typeface="Andalus"/>
              </a:rPr>
              <a:t>  </a:t>
            </a:r>
            <a:r>
              <a:rPr lang="en-GB" sz="2000" b="1" dirty="0">
                <a:latin typeface="Andalus"/>
                <a:sym typeface="Wingdings" pitchFamily="2" charset="2"/>
              </a:rPr>
              <a:t> </a:t>
            </a:r>
            <a:r>
              <a:rPr lang="en-GB" sz="2000" b="1" dirty="0" err="1">
                <a:latin typeface="Andalus"/>
                <a:sym typeface="Wingdings" pitchFamily="2" charset="2"/>
              </a:rPr>
              <a:t>diusulkan</a:t>
            </a:r>
            <a:r>
              <a:rPr lang="en-GB" sz="2000" b="1" dirty="0">
                <a:latin typeface="Andalus"/>
                <a:sym typeface="Wingdings" pitchFamily="2" charset="2"/>
              </a:rPr>
              <a:t> di </a:t>
            </a:r>
            <a:r>
              <a:rPr lang="en-GB" sz="2000" b="1" dirty="0" err="1">
                <a:latin typeface="Andalus"/>
                <a:sym typeface="Wingdings" pitchFamily="2" charset="2"/>
              </a:rPr>
              <a:t>APBKal</a:t>
            </a:r>
            <a:r>
              <a:rPr lang="en-GB" sz="2000" b="1" dirty="0">
                <a:latin typeface="Andalus"/>
                <a:sym typeface="Wingdings" pitchFamily="2" charset="2"/>
              </a:rPr>
              <a:t> </a:t>
            </a:r>
            <a:r>
              <a:rPr lang="en-GB" sz="2000" b="1" dirty="0" err="1">
                <a:latin typeface="Andalus"/>
                <a:sym typeface="Wingdings" pitchFamily="2" charset="2"/>
              </a:rPr>
              <a:t>perubahan</a:t>
            </a:r>
            <a:r>
              <a:rPr lang="en-GB" sz="2000" b="1" dirty="0">
                <a:latin typeface="Andalus"/>
                <a:sym typeface="Wingdings" pitchFamily="2" charset="2"/>
              </a:rPr>
              <a:t> TA 2020 dan APB </a:t>
            </a:r>
            <a:r>
              <a:rPr lang="en-GB" sz="2000" b="1" dirty="0" err="1">
                <a:latin typeface="Andalus"/>
                <a:sym typeface="Wingdings" pitchFamily="2" charset="2"/>
              </a:rPr>
              <a:t>Kal</a:t>
            </a:r>
            <a:r>
              <a:rPr lang="en-GB" sz="2000" b="1" dirty="0">
                <a:latin typeface="Andalus"/>
                <a:sym typeface="Wingdings" pitchFamily="2" charset="2"/>
              </a:rPr>
              <a:t> TA 2021</a:t>
            </a:r>
          </a:p>
          <a:p>
            <a:r>
              <a:rPr lang="en-GB" sz="2000" b="1" dirty="0">
                <a:latin typeface="Andalus"/>
                <a:sym typeface="Wingdings" pitchFamily="2" charset="2"/>
              </a:rPr>
              <a:t>- </a:t>
            </a:r>
            <a:r>
              <a:rPr lang="en-GB" sz="2000" b="1" dirty="0" err="1">
                <a:latin typeface="Andalus"/>
                <a:sym typeface="Wingdings" pitchFamily="2" charset="2"/>
              </a:rPr>
              <a:t>Jika</a:t>
            </a:r>
            <a:r>
              <a:rPr lang="en-GB" sz="2000" b="1" dirty="0">
                <a:latin typeface="Andalus"/>
                <a:sym typeface="Wingdings" pitchFamily="2" charset="2"/>
              </a:rPr>
              <a:t> OPD             </a:t>
            </a:r>
            <a:r>
              <a:rPr lang="en-GB" sz="2000" b="1" dirty="0" err="1">
                <a:latin typeface="Andalus"/>
                <a:sym typeface="Wingdings" pitchFamily="2" charset="2"/>
              </a:rPr>
              <a:t>diusulkan</a:t>
            </a:r>
            <a:r>
              <a:rPr lang="en-GB" sz="2000" b="1" dirty="0">
                <a:latin typeface="Andalus"/>
                <a:sym typeface="Wingdings" pitchFamily="2" charset="2"/>
              </a:rPr>
              <a:t> </a:t>
            </a:r>
            <a:r>
              <a:rPr lang="en-GB" sz="2000" b="1" dirty="0" err="1">
                <a:latin typeface="Andalus"/>
                <a:sym typeface="Wingdings" pitchFamily="2" charset="2"/>
              </a:rPr>
              <a:t>dalam</a:t>
            </a:r>
            <a:r>
              <a:rPr lang="en-GB" sz="2000" b="1" dirty="0">
                <a:latin typeface="Andalus"/>
                <a:sym typeface="Wingdings" pitchFamily="2" charset="2"/>
              </a:rPr>
              <a:t> DURKP 2022 &amp; </a:t>
            </a:r>
            <a:r>
              <a:rPr lang="en-GB" sz="2000" b="1" dirty="0" err="1">
                <a:latin typeface="Andalus"/>
                <a:sym typeface="Wingdings" pitchFamily="2" charset="2"/>
              </a:rPr>
              <a:t>Rembuk</a:t>
            </a:r>
            <a:r>
              <a:rPr lang="en-GB" sz="2000" b="1" dirty="0">
                <a:latin typeface="Andalus"/>
                <a:sym typeface="Wingdings" pitchFamily="2" charset="2"/>
              </a:rPr>
              <a:t> stunting </a:t>
            </a:r>
            <a:r>
              <a:rPr lang="en-GB" sz="2000" b="1" dirty="0" err="1">
                <a:latin typeface="Andalus"/>
                <a:sym typeface="Wingdings" pitchFamily="2" charset="2"/>
              </a:rPr>
              <a:t>tingkat</a:t>
            </a:r>
            <a:r>
              <a:rPr lang="en-GB" sz="2000" b="1" dirty="0">
                <a:latin typeface="Andalus"/>
                <a:sym typeface="Wingdings" pitchFamily="2" charset="2"/>
              </a:rPr>
              <a:t> </a:t>
            </a:r>
            <a:r>
              <a:rPr lang="en-GB" sz="2000" b="1" dirty="0" err="1">
                <a:latin typeface="Andalus"/>
                <a:sym typeface="Wingdings" pitchFamily="2" charset="2"/>
              </a:rPr>
              <a:t>kabupaten</a:t>
            </a:r>
            <a:endParaRPr lang="en-US" sz="2000" b="1" dirty="0">
              <a:latin typeface="Andalus"/>
            </a:endParaRPr>
          </a:p>
        </p:txBody>
      </p:sp>
      <p:pic>
        <p:nvPicPr>
          <p:cNvPr id="8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2493DCA0-26AA-4C31-9693-AFBF17927A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0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246" y="846194"/>
            <a:ext cx="7168060" cy="73433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latin typeface="Andalus"/>
                <a:cs typeface="Arial" panose="020B0604020202020204" pitchFamily="34" charset="0"/>
              </a:rPr>
              <a:t>Penyelenggaraan</a:t>
            </a:r>
            <a:r>
              <a:rPr lang="en-US" sz="2000" b="1" dirty="0">
                <a:latin typeface="Andalus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ndalus"/>
                <a:cs typeface="Arial" panose="020B0604020202020204" pitchFamily="34" charset="0"/>
              </a:rPr>
              <a:t>Pemerintahan</a:t>
            </a:r>
            <a:r>
              <a:rPr lang="en-US" sz="2000" b="1" dirty="0">
                <a:latin typeface="Andalus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ndalus"/>
                <a:cs typeface="Arial" panose="020B0604020202020204" pitchFamily="34" charset="0"/>
              </a:rPr>
              <a:t>Desa</a:t>
            </a:r>
            <a:endParaRPr lang="en-US" sz="2000" b="1" dirty="0">
              <a:latin typeface="Andal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5608"/>
            <a:ext cx="10972800" cy="2194560"/>
          </a:xfrm>
        </p:spPr>
        <p:txBody>
          <a:bodyPr>
            <a:noAutofit/>
          </a:bodyPr>
          <a:lstStyle/>
          <a:p>
            <a:pPr fontAlgn="b"/>
            <a:r>
              <a:rPr lang="en-US" sz="2000" dirty="0" err="1">
                <a:latin typeface="Andalus"/>
              </a:rPr>
              <a:t>Pendataan</a:t>
            </a:r>
            <a:r>
              <a:rPr lang="en-US" sz="2000" dirty="0">
                <a:latin typeface="Andalus"/>
              </a:rPr>
              <a:t> </a:t>
            </a:r>
            <a:r>
              <a:rPr lang="en-US" sz="2000" dirty="0" err="1">
                <a:latin typeface="Andalus"/>
              </a:rPr>
              <a:t>Desa</a:t>
            </a:r>
            <a:endParaRPr lang="en-US" sz="2000" dirty="0">
              <a:latin typeface="Andalus"/>
            </a:endParaRPr>
          </a:p>
          <a:p>
            <a:pPr fontAlgn="b"/>
            <a:r>
              <a:rPr lang="en-US" sz="2000" dirty="0" err="1">
                <a:latin typeface="Andalus"/>
              </a:rPr>
              <a:t>Akte</a:t>
            </a:r>
            <a:r>
              <a:rPr lang="en-US" sz="2000" dirty="0">
                <a:latin typeface="Andalus"/>
              </a:rPr>
              <a:t> </a:t>
            </a:r>
            <a:r>
              <a:rPr lang="en-US" sz="2000" dirty="0" err="1">
                <a:latin typeface="Andalus"/>
              </a:rPr>
              <a:t>Kelahiran</a:t>
            </a:r>
            <a:endParaRPr lang="en-US" sz="2000" dirty="0">
              <a:latin typeface="Andalus"/>
            </a:endParaRPr>
          </a:p>
          <a:p>
            <a:pPr fontAlgn="ctr"/>
            <a:r>
              <a:rPr lang="en-US" sz="2000" dirty="0" err="1">
                <a:latin typeface="Andalus"/>
              </a:rPr>
              <a:t>Jaminan</a:t>
            </a:r>
            <a:r>
              <a:rPr lang="en-US" sz="2000" dirty="0">
                <a:latin typeface="Andalus"/>
              </a:rPr>
              <a:t> </a:t>
            </a:r>
            <a:r>
              <a:rPr lang="en-US" sz="2000" dirty="0" err="1">
                <a:latin typeface="Andalus"/>
              </a:rPr>
              <a:t>Sosial</a:t>
            </a:r>
            <a:r>
              <a:rPr lang="en-US" sz="2000" dirty="0">
                <a:latin typeface="Andalus"/>
              </a:rPr>
              <a:t> </a:t>
            </a:r>
          </a:p>
          <a:p>
            <a:pPr fontAlgn="ctr"/>
            <a:r>
              <a:rPr lang="en-US" sz="2000" dirty="0">
                <a:latin typeface="Andalus"/>
              </a:rPr>
              <a:t>BPJS </a:t>
            </a:r>
            <a:r>
              <a:rPr lang="en-US" sz="2000" dirty="0" err="1">
                <a:latin typeface="Andalus"/>
              </a:rPr>
              <a:t>Subsidi</a:t>
            </a:r>
            <a:endParaRPr lang="en-US" sz="2000" dirty="0">
              <a:latin typeface="Andalus"/>
            </a:endParaRPr>
          </a:p>
          <a:p>
            <a:pPr fontAlgn="ctr"/>
            <a:r>
              <a:rPr lang="en-US" sz="2000" dirty="0" err="1">
                <a:latin typeface="Andalus"/>
              </a:rPr>
              <a:t>Rembuk</a:t>
            </a:r>
            <a:r>
              <a:rPr lang="en-US" sz="2000" dirty="0">
                <a:latin typeface="Andalus"/>
              </a:rPr>
              <a:t> Stunting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30" y="-109006"/>
            <a:ext cx="121394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err="1">
                <a:latin typeface="Bahnschrift" panose="020B0502040204020203" pitchFamily="34" charset="0"/>
                <a:cs typeface="Arial" panose="020B0604020202020204" pitchFamily="34" charset="0"/>
              </a:rPr>
              <a:t>Dukungan</a:t>
            </a:r>
            <a:r>
              <a:rPr lang="en-US" sz="2800" b="1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Bahnschrift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US" sz="2800" b="1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Bahnschrift" panose="020B0502040204020203" pitchFamily="34" charset="0"/>
                <a:cs typeface="Arial" panose="020B0604020202020204" pitchFamily="34" charset="0"/>
              </a:rPr>
              <a:t>konvergensi</a:t>
            </a:r>
            <a:r>
              <a:rPr lang="en-US" sz="2800" b="1" dirty="0">
                <a:latin typeface="Bahnschrift" panose="020B0502040204020203" pitchFamily="34" charset="0"/>
                <a:cs typeface="Arial" panose="020B0604020202020204" pitchFamily="34" charset="0"/>
              </a:rPr>
              <a:t> stunting pada </a:t>
            </a:r>
            <a:r>
              <a:rPr lang="en-US" sz="2800" b="1" dirty="0" err="1">
                <a:latin typeface="Bahnschrift" panose="020B0502040204020203" pitchFamily="34" charset="0"/>
                <a:cs typeface="Arial" panose="020B0604020202020204" pitchFamily="34" charset="0"/>
              </a:rPr>
              <a:t>APBKal</a:t>
            </a:r>
            <a:r>
              <a:rPr lang="en-US" sz="2800" b="1" dirty="0">
                <a:latin typeface="Bahnschrift" panose="020B0502040204020203" pitchFamily="34" charset="0"/>
                <a:cs typeface="Arial" panose="020B0604020202020204" pitchFamily="34" charset="0"/>
              </a:rPr>
              <a:t>  TA 2020</a:t>
            </a:r>
            <a:endParaRPr lang="en-US" sz="2800" b="1" dirty="0">
              <a:latin typeface="Bahnschrift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8246" y="3492021"/>
            <a:ext cx="7147034" cy="73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2000" b="1" dirty="0" err="1">
                <a:latin typeface="Andalus"/>
                <a:cs typeface="Arial" panose="020B0604020202020204" pitchFamily="34" charset="0"/>
              </a:rPr>
              <a:t>Pelaksanaan</a:t>
            </a:r>
            <a:r>
              <a:rPr lang="en-US" sz="2000" b="1" dirty="0">
                <a:latin typeface="Andalus"/>
                <a:cs typeface="Arial" panose="020B0604020202020204" pitchFamily="34" charset="0"/>
              </a:rPr>
              <a:t> Pembangunan </a:t>
            </a:r>
            <a:r>
              <a:rPr lang="en-US" sz="2000" b="1" dirty="0" err="1">
                <a:latin typeface="Andalus"/>
                <a:cs typeface="Arial" panose="020B0604020202020204" pitchFamily="34" charset="0"/>
              </a:rPr>
              <a:t>Desa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7039" y="4076511"/>
            <a:ext cx="6032948" cy="2661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>
                <a:latin typeface="Andalus"/>
              </a:rPr>
              <a:t>Bangunan</a:t>
            </a:r>
            <a:r>
              <a:rPr lang="en-US" dirty="0">
                <a:latin typeface="Andalus"/>
              </a:rPr>
              <a:t> </a:t>
            </a:r>
            <a:r>
              <a:rPr lang="en-US" dirty="0" err="1">
                <a:latin typeface="Andalus"/>
              </a:rPr>
              <a:t>Posyandu</a:t>
            </a:r>
            <a:endParaRPr lang="en-US" dirty="0">
              <a:latin typeface="Andalus"/>
            </a:endParaRP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>
                <a:latin typeface="Andalus"/>
              </a:rPr>
              <a:t>Peralatan</a:t>
            </a:r>
            <a:r>
              <a:rPr lang="en-US" dirty="0">
                <a:latin typeface="Andalus"/>
              </a:rPr>
              <a:t> </a:t>
            </a:r>
            <a:r>
              <a:rPr lang="en-US" dirty="0" err="1">
                <a:latin typeface="Andalus"/>
              </a:rPr>
              <a:t>Posyandu</a:t>
            </a:r>
            <a:r>
              <a:rPr lang="en-US" dirty="0">
                <a:latin typeface="Andalus"/>
              </a:rPr>
              <a:t> (</a:t>
            </a:r>
            <a:r>
              <a:rPr lang="en-US" dirty="0" err="1">
                <a:latin typeface="Andalus"/>
              </a:rPr>
              <a:t>Alat</a:t>
            </a:r>
            <a:r>
              <a:rPr lang="en-US" dirty="0">
                <a:latin typeface="Andalus"/>
              </a:rPr>
              <a:t> </a:t>
            </a:r>
            <a:r>
              <a:rPr lang="en-US" dirty="0" err="1">
                <a:latin typeface="Andalus"/>
              </a:rPr>
              <a:t>Timbang-Ukur</a:t>
            </a:r>
            <a:r>
              <a:rPr lang="en-US" dirty="0">
                <a:latin typeface="Andalus"/>
              </a:rPr>
              <a:t>, 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Andalus"/>
              </a:rPr>
              <a:t>      &amp; </a:t>
            </a:r>
            <a:r>
              <a:rPr lang="en-US" b="1" dirty="0">
                <a:latin typeface="Andalus"/>
              </a:rPr>
              <a:t>TIKAR PERTUMBUHAN</a:t>
            </a:r>
            <a:r>
              <a:rPr lang="en-US" dirty="0">
                <a:latin typeface="Andalus"/>
              </a:rPr>
              <a:t>)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>
                <a:latin typeface="Andalus"/>
              </a:rPr>
              <a:t>Gedung</a:t>
            </a:r>
            <a:r>
              <a:rPr lang="en-US" dirty="0">
                <a:latin typeface="Andalus"/>
              </a:rPr>
              <a:t> PAUD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>
                <a:latin typeface="Andalus"/>
              </a:rPr>
              <a:t>Penyediaan</a:t>
            </a:r>
            <a:r>
              <a:rPr lang="en-US" dirty="0">
                <a:latin typeface="Andalus"/>
              </a:rPr>
              <a:t> APE </a:t>
            </a:r>
            <a:r>
              <a:rPr lang="en-US" dirty="0" err="1">
                <a:latin typeface="Andalus"/>
              </a:rPr>
              <a:t>Luar</a:t>
            </a:r>
            <a:endParaRPr lang="en-US" dirty="0">
              <a:latin typeface="Andalus"/>
            </a:endParaRP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>
                <a:latin typeface="Andalus"/>
              </a:rPr>
              <a:t>Jambanisasi</a:t>
            </a:r>
            <a:endParaRPr lang="en-US" dirty="0">
              <a:latin typeface="Andalu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26924" y="4087028"/>
            <a:ext cx="5407573" cy="2320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>
                <a:latin typeface="Andalus"/>
              </a:rPr>
              <a:t>Peralatan</a:t>
            </a:r>
            <a:r>
              <a:rPr lang="en-US" dirty="0">
                <a:latin typeface="Andalus"/>
              </a:rPr>
              <a:t> Usaha TTG Air </a:t>
            </a:r>
            <a:r>
              <a:rPr lang="en-US" dirty="0" err="1">
                <a:latin typeface="Andalus"/>
              </a:rPr>
              <a:t>Bersih</a:t>
            </a:r>
            <a:endParaRPr lang="en-US" dirty="0">
              <a:latin typeface="Andalus"/>
            </a:endParaRP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dirty="0">
                <a:latin typeface="Andalus"/>
              </a:rPr>
              <a:t>Pengadaan Sarana Apt Hidup/Kebun Gizi</a:t>
            </a: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latin typeface="Andalus"/>
              </a:rPr>
              <a:t>Taman </a:t>
            </a:r>
            <a:r>
              <a:rPr lang="en-US" dirty="0" err="1">
                <a:latin typeface="Andalus"/>
              </a:rPr>
              <a:t>Bacaan</a:t>
            </a:r>
            <a:r>
              <a:rPr lang="en-US" dirty="0">
                <a:latin typeface="Andalus"/>
              </a:rPr>
              <a:t> </a:t>
            </a:r>
            <a:r>
              <a:rPr lang="en-US" dirty="0" err="1">
                <a:latin typeface="Andalus"/>
              </a:rPr>
              <a:t>Desa</a:t>
            </a:r>
            <a:r>
              <a:rPr lang="en-US" dirty="0">
                <a:latin typeface="Andalus"/>
              </a:rPr>
              <a:t>/</a:t>
            </a:r>
            <a:r>
              <a:rPr lang="en-US" dirty="0" err="1">
                <a:latin typeface="Andalus"/>
              </a:rPr>
              <a:t>Literasi</a:t>
            </a:r>
            <a:r>
              <a:rPr lang="en-US" dirty="0">
                <a:latin typeface="Andalus"/>
              </a:rPr>
              <a:t> </a:t>
            </a:r>
            <a:r>
              <a:rPr lang="en-US" dirty="0" err="1">
                <a:latin typeface="Andalus"/>
              </a:rPr>
              <a:t>Desa</a:t>
            </a:r>
            <a:endParaRPr lang="en-US" dirty="0">
              <a:latin typeface="Andalus"/>
            </a:endParaRPr>
          </a:p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>
                <a:latin typeface="Andalus"/>
              </a:rPr>
              <a:t>Pemberian</a:t>
            </a:r>
            <a:r>
              <a:rPr lang="en-US" dirty="0">
                <a:latin typeface="Andalus"/>
              </a:rPr>
              <a:t> </a:t>
            </a:r>
            <a:r>
              <a:rPr lang="en-US" dirty="0" err="1">
                <a:latin typeface="Andalus"/>
              </a:rPr>
              <a:t>Makanan</a:t>
            </a:r>
            <a:r>
              <a:rPr lang="en-US" dirty="0">
                <a:latin typeface="Andalus"/>
              </a:rPr>
              <a:t> </a:t>
            </a:r>
            <a:r>
              <a:rPr lang="en-US" dirty="0" err="1">
                <a:latin typeface="Andalus"/>
              </a:rPr>
              <a:t>Tambahan</a:t>
            </a:r>
            <a:endParaRPr lang="en-US" dirty="0">
              <a:latin typeface="Andalus"/>
            </a:endParaRPr>
          </a:p>
          <a:p>
            <a:pPr marR="0" lvl="0" algn="l" defTabSz="914400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latin typeface="Andalus"/>
            </a:endParaRPr>
          </a:p>
        </p:txBody>
      </p:sp>
      <p:pic>
        <p:nvPicPr>
          <p:cNvPr id="10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AB27300E-324D-4960-81C8-89F04CB4BD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D484ED-9C46-420D-AE8E-47C731C2C356}"/>
              </a:ext>
            </a:extLst>
          </p:cNvPr>
          <p:cNvSpPr/>
          <p:nvPr/>
        </p:nvSpPr>
        <p:spPr>
          <a:xfrm>
            <a:off x="0" y="6407178"/>
            <a:ext cx="11194513" cy="2372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si114">
            <a:extLst>
              <a:ext uri="{FF2B5EF4-FFF2-40B4-BE49-F238E27FC236}">
                <a16:creationId xmlns:a16="http://schemas.microsoft.com/office/drawing/2014/main" xmlns="" id="{FAC7E9E6-D32D-4040-A6F8-132C9FB39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16771" b="23453"/>
          <a:stretch/>
        </p:blipFill>
        <p:spPr bwMode="auto">
          <a:xfrm>
            <a:off x="1608666" y="1705372"/>
            <a:ext cx="9070126" cy="388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D8F750-F87D-40B4-87BD-1548BC7961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0" t="82464" r="69958"/>
          <a:stretch/>
        </p:blipFill>
        <p:spPr>
          <a:xfrm>
            <a:off x="1994959" y="4920424"/>
            <a:ext cx="1894417" cy="60019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409F0A3-EBED-47AD-9C26-36673AFB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932" y="640112"/>
            <a:ext cx="8845595" cy="876791"/>
          </a:xfrm>
        </p:spPr>
        <p:txBody>
          <a:bodyPr anchor="ctr">
            <a:no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STUNTING</a:t>
            </a:r>
            <a:r>
              <a:rPr lang="en-US" sz="2400" b="0" dirty="0">
                <a:solidFill>
                  <a:srgbClr val="0070C0"/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Bahnschrift" panose="020B0502040204020203" pitchFamily="34" charset="0"/>
              </a:rPr>
              <a:t>m</a:t>
            </a:r>
            <a:r>
              <a:rPr lang="en-US" sz="2400" b="0" dirty="0" err="1">
                <a:solidFill>
                  <a:srgbClr val="002060"/>
                </a:solidFill>
                <a:latin typeface="Bahnschrift" panose="020B0502040204020203" pitchFamily="34" charset="0"/>
              </a:rPr>
              <a:t>erupakan</a:t>
            </a:r>
            <a:r>
              <a:rPr lang="en-US" sz="2400" b="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Bahnschrift" panose="020B0502040204020203" pitchFamily="34" charset="0"/>
              </a:rPr>
              <a:t>Kegawat-daruratan</a:t>
            </a:r>
            <a:r>
              <a:rPr lang="en-US" sz="2400" b="0" dirty="0">
                <a:solidFill>
                  <a:srgbClr val="002060"/>
                </a:solidFill>
                <a:latin typeface="Bahnschrift" panose="020B0502040204020203" pitchFamily="34" charset="0"/>
              </a:rPr>
              <a:t> Nasional </a:t>
            </a:r>
            <a:br>
              <a:rPr lang="en-US" sz="2400" b="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en-US" sz="2400" b="0" dirty="0">
                <a:solidFill>
                  <a:srgbClr val="002060"/>
                </a:solidFill>
                <a:latin typeface="Bahnschrift" panose="020B0502040204020203" pitchFamily="34" charset="0"/>
              </a:rPr>
              <a:t>1 </a:t>
            </a:r>
            <a:r>
              <a:rPr lang="en-US" sz="2400" b="0" dirty="0" err="1">
                <a:solidFill>
                  <a:srgbClr val="002060"/>
                </a:solidFill>
                <a:latin typeface="Bahnschrift" panose="020B0502040204020203" pitchFamily="34" charset="0"/>
              </a:rPr>
              <a:t>dari</a:t>
            </a:r>
            <a:r>
              <a:rPr lang="en-US" sz="2400" b="0" dirty="0">
                <a:solidFill>
                  <a:srgbClr val="002060"/>
                </a:solidFill>
                <a:latin typeface="Bahnschrift" panose="020B0502040204020203" pitchFamily="34" charset="0"/>
              </a:rPr>
              <a:t> 3 </a:t>
            </a:r>
            <a:r>
              <a:rPr lang="en-US" sz="2400" b="0" dirty="0" err="1">
                <a:solidFill>
                  <a:srgbClr val="002060"/>
                </a:solidFill>
                <a:latin typeface="Bahnschrift" panose="020B0502040204020203" pitchFamily="34" charset="0"/>
              </a:rPr>
              <a:t>Anak</a:t>
            </a:r>
            <a:r>
              <a:rPr lang="en-US" sz="2400" b="0" dirty="0">
                <a:solidFill>
                  <a:srgbClr val="002060"/>
                </a:solidFill>
                <a:latin typeface="Bahnschrift" panose="020B0502040204020203" pitchFamily="34" charset="0"/>
              </a:rPr>
              <a:t> di Indonesia </a:t>
            </a:r>
            <a:r>
              <a:rPr lang="en-US" sz="2400" b="0" dirty="0" err="1">
                <a:solidFill>
                  <a:srgbClr val="002060"/>
                </a:solidFill>
                <a:latin typeface="Bahnschrift" panose="020B0502040204020203" pitchFamily="34" charset="0"/>
              </a:rPr>
              <a:t>Menderita</a:t>
            </a:r>
            <a:r>
              <a:rPr lang="en-US" sz="2400" b="0" dirty="0">
                <a:solidFill>
                  <a:srgbClr val="002060"/>
                </a:solidFill>
                <a:latin typeface="Bahnschrift" panose="020B0502040204020203" pitchFamily="34" charset="0"/>
              </a:rPr>
              <a:t> Stunting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6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2C55A6F9-D9E4-4F7B-9806-15C88186CF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BBDD0A-0035-47C4-8E91-075B1C9A6498}"/>
              </a:ext>
            </a:extLst>
          </p:cNvPr>
          <p:cNvSpPr/>
          <p:nvPr/>
        </p:nvSpPr>
        <p:spPr>
          <a:xfrm>
            <a:off x="0" y="6057900"/>
            <a:ext cx="11328400" cy="43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535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1587" y="6091337"/>
            <a:ext cx="28448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1" y="1033994"/>
            <a:ext cx="7588482" cy="73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2000" b="1" dirty="0" err="1">
                <a:latin typeface="Andalus"/>
                <a:cs typeface="Arial" panose="020B0604020202020204" pitchFamily="34" charset="0"/>
              </a:rPr>
              <a:t>Pelaksanaan</a:t>
            </a:r>
            <a:r>
              <a:rPr lang="en-US" sz="2000" b="1" dirty="0">
                <a:latin typeface="Andalus"/>
                <a:cs typeface="Arial" panose="020B0604020202020204" pitchFamily="34" charset="0"/>
              </a:rPr>
              <a:t> Pembangunan </a:t>
            </a:r>
            <a:r>
              <a:rPr lang="en-US" sz="2000" b="1" dirty="0" err="1">
                <a:latin typeface="Andalus"/>
                <a:cs typeface="Arial" panose="020B0604020202020204" pitchFamily="34" charset="0"/>
              </a:rPr>
              <a:t>Desa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599" y="1618484"/>
            <a:ext cx="6032948" cy="2661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ndalus"/>
              </a:rPr>
              <a:t>Pelatihan</a:t>
            </a:r>
            <a:r>
              <a:rPr lang="en-US" sz="2000" dirty="0">
                <a:latin typeface="Andalus"/>
              </a:rPr>
              <a:t> Guru PAUD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ndalus"/>
              </a:rPr>
              <a:t>Penyuluhan</a:t>
            </a:r>
            <a:r>
              <a:rPr lang="en-US" sz="2000" dirty="0">
                <a:latin typeface="Andalus"/>
              </a:rPr>
              <a:t> </a:t>
            </a:r>
            <a:r>
              <a:rPr lang="en-US" sz="2000" dirty="0" err="1">
                <a:latin typeface="Andalus"/>
              </a:rPr>
              <a:t>Gizi</a:t>
            </a:r>
            <a:r>
              <a:rPr lang="en-US" sz="2000" dirty="0">
                <a:latin typeface="Andalus"/>
              </a:rPr>
              <a:t> </a:t>
            </a:r>
            <a:r>
              <a:rPr lang="en-US" sz="2000" dirty="0" err="1">
                <a:latin typeface="Andalus"/>
              </a:rPr>
              <a:t>bagi</a:t>
            </a:r>
            <a:r>
              <a:rPr lang="en-US" sz="2000" dirty="0">
                <a:latin typeface="Andalus"/>
              </a:rPr>
              <a:t> Kader</a:t>
            </a: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ndalus"/>
              </a:rPr>
              <a:t>Konseling</a:t>
            </a:r>
            <a:r>
              <a:rPr lang="en-US" sz="2000" dirty="0">
                <a:latin typeface="Andalus"/>
              </a:rPr>
              <a:t> </a:t>
            </a:r>
            <a:r>
              <a:rPr lang="en-US" sz="2000" dirty="0" err="1">
                <a:latin typeface="Andalus"/>
              </a:rPr>
              <a:t>Gizi</a:t>
            </a:r>
            <a:r>
              <a:rPr lang="en-US" sz="2000" dirty="0">
                <a:latin typeface="Andalus"/>
              </a:rPr>
              <a:t> </a:t>
            </a:r>
            <a:r>
              <a:rPr lang="en-US" sz="2000" dirty="0" err="1">
                <a:latin typeface="Andalus"/>
              </a:rPr>
              <a:t>Terpadu</a:t>
            </a:r>
            <a:endParaRPr lang="en-US" sz="2000" dirty="0">
              <a:latin typeface="Andalus"/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ndalus"/>
              </a:rPr>
              <a:t>Insentif</a:t>
            </a:r>
            <a:r>
              <a:rPr lang="en-US" sz="2000" dirty="0">
                <a:latin typeface="Andalus"/>
              </a:rPr>
              <a:t> Kader/KPM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ndalus"/>
              </a:rPr>
              <a:t>Operasional</a:t>
            </a:r>
            <a:r>
              <a:rPr lang="en-US" sz="2000" dirty="0">
                <a:latin typeface="Andalus"/>
              </a:rPr>
              <a:t> Kader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ndalus"/>
              </a:rPr>
              <a:t>Operasional</a:t>
            </a:r>
            <a:r>
              <a:rPr lang="en-US" sz="2000" dirty="0">
                <a:latin typeface="Andalus"/>
              </a:rPr>
              <a:t> PAUD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ndalus"/>
              </a:rPr>
              <a:t>Insentif</a:t>
            </a:r>
            <a:r>
              <a:rPr lang="en-US" sz="2000" dirty="0">
                <a:latin typeface="Andalus"/>
              </a:rPr>
              <a:t> </a:t>
            </a:r>
            <a:r>
              <a:rPr lang="en-US" sz="2000" dirty="0" err="1">
                <a:latin typeface="Andalus"/>
              </a:rPr>
              <a:t>pendidik</a:t>
            </a:r>
            <a:r>
              <a:rPr lang="en-US" sz="2000" dirty="0">
                <a:latin typeface="Andalus"/>
              </a:rPr>
              <a:t> PAUD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fi-FI" sz="2000" dirty="0">
                <a:latin typeface="Andalus"/>
              </a:rPr>
              <a:t>Pelatihan Ketrampilan dan Penerapan TTG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ndalus"/>
              </a:rPr>
              <a:t>Pengembangan</a:t>
            </a:r>
            <a:r>
              <a:rPr lang="en-US" sz="2000" dirty="0">
                <a:latin typeface="Andalus"/>
              </a:rPr>
              <a:t> </a:t>
            </a:r>
            <a:r>
              <a:rPr lang="en-US" sz="2000" dirty="0" err="1">
                <a:latin typeface="Andalus"/>
              </a:rPr>
              <a:t>Ketahanan</a:t>
            </a:r>
            <a:r>
              <a:rPr lang="en-US" sz="2000" dirty="0">
                <a:latin typeface="Andalus"/>
              </a:rPr>
              <a:t> </a:t>
            </a:r>
            <a:r>
              <a:rPr lang="en-US" sz="2000" dirty="0" err="1">
                <a:latin typeface="Andalus"/>
              </a:rPr>
              <a:t>Pangan</a:t>
            </a:r>
            <a:r>
              <a:rPr lang="en-US" sz="2000" dirty="0">
                <a:latin typeface="Andalus"/>
              </a:rPr>
              <a:t> </a:t>
            </a:r>
            <a:r>
              <a:rPr lang="en-US" sz="2000" dirty="0" err="1">
                <a:latin typeface="Andalus"/>
              </a:rPr>
              <a:t>Desa</a:t>
            </a:r>
            <a:endParaRPr lang="en-US" sz="2000" dirty="0">
              <a:latin typeface="Andalus"/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ndalus"/>
              </a:rPr>
              <a:t>Pelatihan</a:t>
            </a:r>
            <a:r>
              <a:rPr lang="en-US" sz="2000" dirty="0">
                <a:latin typeface="Andalus"/>
              </a:rPr>
              <a:t> </a:t>
            </a:r>
            <a:r>
              <a:rPr lang="en-US" sz="2000" dirty="0" err="1">
                <a:latin typeface="Andalus"/>
              </a:rPr>
              <a:t>Pengasuhan</a:t>
            </a:r>
            <a:r>
              <a:rPr lang="en-US" sz="2000" dirty="0">
                <a:latin typeface="Andalus"/>
              </a:rPr>
              <a:t> (Parenting)</a:t>
            </a:r>
          </a:p>
          <a:p>
            <a:pPr marL="342900" indent="-342900" defTabSz="914400" fontAlgn="b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>
                <a:latin typeface="Andalus"/>
              </a:rPr>
              <a:t>Rapat</a:t>
            </a:r>
            <a:r>
              <a:rPr lang="en-US" sz="2000" dirty="0">
                <a:latin typeface="Andalus"/>
              </a:rPr>
              <a:t> </a:t>
            </a:r>
            <a:r>
              <a:rPr lang="en-US" sz="2000" dirty="0" err="1">
                <a:latin typeface="Andalus"/>
              </a:rPr>
              <a:t>Rutin</a:t>
            </a:r>
            <a:r>
              <a:rPr lang="en-US" sz="2000" dirty="0">
                <a:latin typeface="Andalus"/>
              </a:rPr>
              <a:t> RDS (</a:t>
            </a:r>
            <a:r>
              <a:rPr lang="en-US" sz="2000" dirty="0" err="1">
                <a:latin typeface="Andalus"/>
              </a:rPr>
              <a:t>Pelaku</a:t>
            </a:r>
            <a:r>
              <a:rPr lang="en-US" sz="2000" dirty="0">
                <a:latin typeface="Andalus"/>
              </a:rPr>
              <a:t> </a:t>
            </a:r>
            <a:r>
              <a:rPr lang="en-US" sz="2000" dirty="0" err="1">
                <a:latin typeface="Andalus"/>
              </a:rPr>
              <a:t>Konvergensi</a:t>
            </a:r>
            <a:r>
              <a:rPr lang="en-US" sz="2000" dirty="0">
                <a:latin typeface="Andalus"/>
              </a:rPr>
              <a:t> Stunting)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ndalu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530" y="136373"/>
            <a:ext cx="121394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err="1">
                <a:latin typeface="Bahnschrift" panose="020B0502040204020203" pitchFamily="34" charset="0"/>
                <a:cs typeface="Arial" panose="020B0604020202020204" pitchFamily="34" charset="0"/>
              </a:rPr>
              <a:t>Dukungan</a:t>
            </a:r>
            <a:r>
              <a:rPr lang="en-US" sz="2800" b="1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Bahnschrift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US" sz="2800" b="1" dirty="0"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Bahnschrift" panose="020B0502040204020203" pitchFamily="34" charset="0"/>
                <a:cs typeface="Arial" panose="020B0604020202020204" pitchFamily="34" charset="0"/>
              </a:rPr>
              <a:t>konvergensi</a:t>
            </a:r>
            <a:r>
              <a:rPr lang="en-US" sz="2800" b="1" dirty="0">
                <a:latin typeface="Bahnschrift" panose="020B0502040204020203" pitchFamily="34" charset="0"/>
                <a:cs typeface="Arial" panose="020B0604020202020204" pitchFamily="34" charset="0"/>
              </a:rPr>
              <a:t> stunting pada </a:t>
            </a:r>
            <a:r>
              <a:rPr lang="en-US" sz="2800" b="1" dirty="0" err="1">
                <a:latin typeface="Bahnschrift" panose="020B0502040204020203" pitchFamily="34" charset="0"/>
                <a:cs typeface="Arial" panose="020B0604020202020204" pitchFamily="34" charset="0"/>
              </a:rPr>
              <a:t>APBKal</a:t>
            </a:r>
            <a:r>
              <a:rPr lang="en-US" sz="2800" b="1" dirty="0">
                <a:latin typeface="Bahnschrift" panose="020B0502040204020203" pitchFamily="34" charset="0"/>
                <a:cs typeface="Arial" panose="020B0604020202020204" pitchFamily="34" charset="0"/>
              </a:rPr>
              <a:t>  TA 2020</a:t>
            </a:r>
            <a:endParaRPr lang="en-US" sz="2800" b="1" dirty="0">
              <a:latin typeface="Bahnschrift" panose="020B0502040204020203" pitchFamily="34" charset="0"/>
            </a:endParaRPr>
          </a:p>
        </p:txBody>
      </p:sp>
      <p:pic>
        <p:nvPicPr>
          <p:cNvPr id="7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BB0A4DDD-5634-49BB-B73C-FD7316F97B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DFD1515-0A66-4BE0-B6B2-1AC7B79993D7}"/>
              </a:ext>
            </a:extLst>
          </p:cNvPr>
          <p:cNvSpPr/>
          <p:nvPr/>
        </p:nvSpPr>
        <p:spPr>
          <a:xfrm>
            <a:off x="0" y="6057900"/>
            <a:ext cx="11159952" cy="43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/>
          <a:srcRect l="22756" t="23077" r="22116" b="13960"/>
          <a:stretch>
            <a:fillRect/>
          </a:stretch>
        </p:blipFill>
        <p:spPr bwMode="auto">
          <a:xfrm>
            <a:off x="7142589" y="1150893"/>
            <a:ext cx="4697304" cy="264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9203" y="1231582"/>
            <a:ext cx="7409793" cy="734338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Andalus"/>
                <a:cs typeface="Arial" panose="020B0604020202020204" pitchFamily="34" charset="0"/>
              </a:rPr>
              <a:t>Buku</a:t>
            </a:r>
            <a:r>
              <a:rPr lang="en-US" sz="3000" b="1" dirty="0">
                <a:latin typeface="Andalus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ndalus"/>
                <a:cs typeface="Arial" panose="020B0604020202020204" pitchFamily="34" charset="0"/>
              </a:rPr>
              <a:t>Pantauan</a:t>
            </a:r>
            <a:endParaRPr lang="en-US" sz="3000" b="1" dirty="0">
              <a:latin typeface="Andal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30" y="54314"/>
            <a:ext cx="121394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>
                <a:latin typeface="Bahnschrift" panose="020B0502040204020203" pitchFamily="34" charset="0"/>
                <a:cs typeface="Arial" panose="020B0604020202020204" pitchFamily="34" charset="0"/>
              </a:rPr>
              <a:t>PELAPORAN KONVERGENSI STUNTING TINGKAT KALURAHAN</a:t>
            </a:r>
            <a:endParaRPr lang="en-US" sz="3200" b="1" dirty="0">
              <a:latin typeface="Bahnschrift" panose="020B0502040204020203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rcRect l="22917" t="23361" r="22276" b="12821"/>
          <a:stretch>
            <a:fillRect/>
          </a:stretch>
        </p:blipFill>
        <p:spPr bwMode="auto">
          <a:xfrm>
            <a:off x="4331070" y="2471252"/>
            <a:ext cx="4544996" cy="263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/>
          <p:nvPr/>
        </p:nvPicPr>
        <p:blipFill>
          <a:blip r:embed="rId4"/>
          <a:srcRect l="23077" t="23077" r="22276" b="13390"/>
          <a:stretch>
            <a:fillRect/>
          </a:stretch>
        </p:blipFill>
        <p:spPr bwMode="auto">
          <a:xfrm>
            <a:off x="510562" y="1925958"/>
            <a:ext cx="4294226" cy="248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788277" y="4831255"/>
            <a:ext cx="2678167" cy="5810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ndalus"/>
                <a:cs typeface="Arial" pitchFamily="34" charset="0"/>
              </a:rPr>
              <a:t>Buku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alus"/>
                <a:cs typeface="Arial" pitchFamily="34" charset="0"/>
              </a:rPr>
              <a:t> 1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ndalus"/>
                <a:cs typeface="Arial" pitchFamily="34" charset="0"/>
              </a:rPr>
              <a:t>Formulir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alus"/>
                <a:cs typeface="Arial" pitchFamily="34" charset="0"/>
              </a:rPr>
              <a:t> </a:t>
            </a:r>
            <a:r>
              <a:rPr kumimoji="0" lang="en-GB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ndalus"/>
                <a:cs typeface="Arial" pitchFamily="34" charset="0"/>
              </a:rPr>
              <a:t>untuk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alus"/>
                <a:cs typeface="Arial" pitchFamily="34" charset="0"/>
              </a:rPr>
              <a:t> </a:t>
            </a:r>
            <a:r>
              <a:rPr kumimoji="0" lang="en-GB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ndalus"/>
                <a:cs typeface="Arial" pitchFamily="34" charset="0"/>
              </a:rPr>
              <a:t>Ibu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alus"/>
                <a:cs typeface="Arial" pitchFamily="34" charset="0"/>
              </a:rPr>
              <a:t> </a:t>
            </a:r>
            <a:r>
              <a:rPr kumimoji="0" lang="en-GB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ndalus"/>
                <a:cs typeface="Arial" pitchFamily="34" charset="0"/>
              </a:rPr>
              <a:t>Hamil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alus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dalus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866289" y="5204920"/>
            <a:ext cx="2678167" cy="5810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1" dirty="0" err="1">
                <a:latin typeface="Andalus"/>
              </a:rPr>
              <a:t>Buku</a:t>
            </a:r>
            <a:r>
              <a:rPr lang="en-GB" sz="1600" b="1" dirty="0">
                <a:latin typeface="Andalus"/>
              </a:rPr>
              <a:t> 2 :</a:t>
            </a:r>
            <a:endParaRPr lang="en-US" sz="1600" dirty="0">
              <a:latin typeface="Andalus"/>
            </a:endParaRPr>
          </a:p>
          <a:p>
            <a:pPr algn="ctr"/>
            <a:r>
              <a:rPr lang="en-GB" sz="1600" b="1" dirty="0" err="1">
                <a:latin typeface="Andalus"/>
              </a:rPr>
              <a:t>Formulir</a:t>
            </a:r>
            <a:r>
              <a:rPr lang="en-GB" sz="1600" b="1" dirty="0">
                <a:latin typeface="Andalus"/>
              </a:rPr>
              <a:t> </a:t>
            </a:r>
            <a:r>
              <a:rPr lang="en-GB" sz="1600" b="1" dirty="0" err="1">
                <a:latin typeface="Andalus"/>
              </a:rPr>
              <a:t>untuk</a:t>
            </a:r>
            <a:r>
              <a:rPr lang="en-GB" sz="1600" b="1" dirty="0">
                <a:latin typeface="Andalus"/>
              </a:rPr>
              <a:t> BADUTA</a:t>
            </a:r>
            <a:endParaRPr lang="en-US" sz="1600" dirty="0">
              <a:latin typeface="Andalus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8755119" y="4127074"/>
            <a:ext cx="2678167" cy="5810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1" dirty="0" err="1"/>
              <a:t>Buku</a:t>
            </a:r>
            <a:r>
              <a:rPr lang="en-GB" sz="1600" b="1" dirty="0"/>
              <a:t> 3 :</a:t>
            </a:r>
            <a:endParaRPr lang="en-US" sz="1600" b="1" dirty="0"/>
          </a:p>
          <a:p>
            <a:pPr algn="ctr"/>
            <a:r>
              <a:rPr lang="en-GB" sz="1600" b="1" dirty="0" err="1"/>
              <a:t>Formulir</a:t>
            </a:r>
            <a:r>
              <a:rPr lang="en-GB" sz="1600" b="1" dirty="0"/>
              <a:t> </a:t>
            </a:r>
            <a:r>
              <a:rPr lang="en-GB" sz="1600" b="1" dirty="0" err="1"/>
              <a:t>untuk</a:t>
            </a:r>
            <a:r>
              <a:rPr lang="en-GB" sz="1600" b="1" dirty="0"/>
              <a:t> PAUD/TK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3171778" y="6108201"/>
            <a:ext cx="590097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dirty="0" err="1">
                <a:solidFill>
                  <a:srgbClr val="FF0000"/>
                </a:solidFill>
                <a:latin typeface="Andalus"/>
                <a:cs typeface="Arial" panose="020B0604020202020204" pitchFamily="34" charset="0"/>
              </a:rPr>
              <a:t>Pengisian</a:t>
            </a:r>
            <a:r>
              <a:rPr lang="en-GB" sz="2500" b="1" dirty="0">
                <a:solidFill>
                  <a:srgbClr val="FF0000"/>
                </a:solidFill>
                <a:latin typeface="Andalus"/>
                <a:cs typeface="Arial" panose="020B0604020202020204" pitchFamily="34" charset="0"/>
              </a:rPr>
              <a:t> </a:t>
            </a:r>
            <a:r>
              <a:rPr lang="en-GB" sz="2500" b="1" dirty="0" err="1">
                <a:solidFill>
                  <a:srgbClr val="FF0000"/>
                </a:solidFill>
                <a:latin typeface="Andalus"/>
                <a:cs typeface="Arial" panose="020B0604020202020204" pitchFamily="34" charset="0"/>
              </a:rPr>
              <a:t>sudah</a:t>
            </a:r>
            <a:r>
              <a:rPr lang="en-GB" sz="2500" b="1" dirty="0">
                <a:solidFill>
                  <a:srgbClr val="FF0000"/>
                </a:solidFill>
                <a:latin typeface="Andalus"/>
                <a:cs typeface="Arial" panose="020B0604020202020204" pitchFamily="34" charset="0"/>
              </a:rPr>
              <a:t> </a:t>
            </a:r>
            <a:r>
              <a:rPr lang="en-GB" sz="2500" b="1" dirty="0" err="1">
                <a:solidFill>
                  <a:srgbClr val="FF0000"/>
                </a:solidFill>
                <a:latin typeface="Andalus"/>
                <a:cs typeface="Arial" panose="020B0604020202020204" pitchFamily="34" charset="0"/>
              </a:rPr>
              <a:t>sampai</a:t>
            </a:r>
            <a:r>
              <a:rPr lang="en-GB" sz="2500" b="1" dirty="0">
                <a:solidFill>
                  <a:srgbClr val="FF0000"/>
                </a:solidFill>
                <a:latin typeface="Andalus"/>
                <a:cs typeface="Arial" panose="020B0604020202020204" pitchFamily="34" charset="0"/>
              </a:rPr>
              <a:t> </a:t>
            </a:r>
            <a:r>
              <a:rPr lang="en-GB" sz="2500" b="1" dirty="0" err="1">
                <a:solidFill>
                  <a:srgbClr val="FF0000"/>
                </a:solidFill>
                <a:latin typeface="Andalus"/>
                <a:cs typeface="Arial" panose="020B0604020202020204" pitchFamily="34" charset="0"/>
              </a:rPr>
              <a:t>bulan</a:t>
            </a:r>
            <a:r>
              <a:rPr lang="en-GB" sz="2500" b="1" dirty="0">
                <a:solidFill>
                  <a:srgbClr val="FF0000"/>
                </a:solidFill>
                <a:latin typeface="Andalus"/>
                <a:cs typeface="Arial" panose="020B0604020202020204" pitchFamily="34" charset="0"/>
              </a:rPr>
              <a:t> </a:t>
            </a:r>
            <a:r>
              <a:rPr lang="en-GB" sz="2500" b="1" dirty="0" err="1">
                <a:solidFill>
                  <a:srgbClr val="FF0000"/>
                </a:solidFill>
                <a:latin typeface="Andalus"/>
                <a:cs typeface="Arial" panose="020B0604020202020204" pitchFamily="34" charset="0"/>
              </a:rPr>
              <a:t>apa</a:t>
            </a:r>
            <a:r>
              <a:rPr lang="en-GB" sz="2500" b="1" dirty="0">
                <a:solidFill>
                  <a:srgbClr val="FF0000"/>
                </a:solidFill>
                <a:latin typeface="Andalus"/>
                <a:cs typeface="Arial" panose="020B0604020202020204" pitchFamily="34" charset="0"/>
              </a:rPr>
              <a:t>??</a:t>
            </a:r>
            <a:endParaRPr lang="en-US" sz="2500" dirty="0">
              <a:solidFill>
                <a:srgbClr val="FF0000"/>
              </a:solidFill>
              <a:latin typeface="Andal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1900" y="6173790"/>
            <a:ext cx="28448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30" y="0"/>
            <a:ext cx="121394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>
                <a:latin typeface="Bahnschrift" panose="020B0502040204020203" pitchFamily="34" charset="0"/>
                <a:cs typeface="Arial" panose="020B0604020202020204" pitchFamily="34" charset="0"/>
              </a:rPr>
              <a:t>PELAPORAN KONVERGENSI STUNTING TINGKAT KALURAHAN</a:t>
            </a:r>
            <a:endParaRPr lang="en-US" sz="3200" b="1" dirty="0">
              <a:latin typeface="Bahnschrift" panose="020B0502040204020203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8370" y="993229"/>
            <a:ext cx="11430001" cy="5191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b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000" dirty="0" err="1">
                <a:latin typeface="Andalus"/>
              </a:rPr>
              <a:t>Buku</a:t>
            </a:r>
            <a:r>
              <a:rPr lang="en-GB" sz="2000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pantauan</a:t>
            </a:r>
            <a:r>
              <a:rPr lang="en-GB" sz="2000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layanan</a:t>
            </a:r>
            <a:r>
              <a:rPr lang="en-GB" sz="2000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untuk</a:t>
            </a:r>
            <a:r>
              <a:rPr lang="en-GB" sz="2000" dirty="0">
                <a:latin typeface="Andalus"/>
              </a:rPr>
              <a:t> 1000 HPK </a:t>
            </a:r>
            <a:r>
              <a:rPr lang="en-GB" sz="2000" dirty="0" err="1">
                <a:latin typeface="Andalus"/>
              </a:rPr>
              <a:t>dilakukan</a:t>
            </a:r>
            <a:r>
              <a:rPr lang="en-GB" sz="2000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pengisian</a:t>
            </a:r>
            <a:r>
              <a:rPr lang="en-GB" sz="2000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utk</a:t>
            </a:r>
            <a:r>
              <a:rPr lang="en-GB" sz="2000" dirty="0">
                <a:latin typeface="Andalus"/>
              </a:rPr>
              <a:t> </a:t>
            </a:r>
            <a:r>
              <a:rPr lang="en-GB" sz="2000" b="1" dirty="0" err="1">
                <a:latin typeface="Andalus"/>
              </a:rPr>
              <a:t>formulir</a:t>
            </a:r>
            <a:r>
              <a:rPr lang="en-GB" sz="2000" b="1" dirty="0">
                <a:latin typeface="Andalus"/>
              </a:rPr>
              <a:t> 2A, 2B, 2C </a:t>
            </a:r>
            <a:r>
              <a:rPr lang="en-GB" sz="2000" b="1" dirty="0" err="1">
                <a:latin typeface="Andalus"/>
              </a:rPr>
              <a:t>dan</a:t>
            </a:r>
            <a:r>
              <a:rPr lang="en-GB" sz="2000" b="1" dirty="0">
                <a:latin typeface="Andalus"/>
              </a:rPr>
              <a:t> </a:t>
            </a:r>
            <a:r>
              <a:rPr lang="en-GB" sz="2000" b="1" dirty="0" err="1">
                <a:latin typeface="Andalus"/>
              </a:rPr>
              <a:t>rekapitulasi</a:t>
            </a:r>
            <a:r>
              <a:rPr lang="en-GB" sz="2000" b="1" dirty="0">
                <a:latin typeface="Andalus"/>
              </a:rPr>
              <a:t> </a:t>
            </a:r>
            <a:r>
              <a:rPr lang="en-GB" sz="2000" b="1" dirty="0" err="1">
                <a:latin typeface="Andalus"/>
              </a:rPr>
              <a:t>bulanan</a:t>
            </a:r>
            <a:r>
              <a:rPr lang="en-GB" sz="2000" b="1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saja</a:t>
            </a:r>
            <a:r>
              <a:rPr lang="en-GB" sz="2000" dirty="0">
                <a:latin typeface="Andalus"/>
              </a:rPr>
              <a:t>. </a:t>
            </a:r>
          </a:p>
          <a:p>
            <a:pPr marL="342900" marR="0" lvl="0" indent="-342900" algn="l" defTabSz="914400" rtl="0" eaLnBrk="1" fontAlgn="b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000" dirty="0" err="1">
                <a:latin typeface="Andalus"/>
              </a:rPr>
              <a:t>Untuk</a:t>
            </a:r>
            <a:r>
              <a:rPr lang="en-GB" sz="2000" dirty="0">
                <a:latin typeface="Andalus"/>
              </a:rPr>
              <a:t> </a:t>
            </a:r>
            <a:r>
              <a:rPr lang="en-GB" sz="2000" b="1" dirty="0" err="1">
                <a:latin typeface="Andalus"/>
              </a:rPr>
              <a:t>rekapitulasi</a:t>
            </a:r>
            <a:r>
              <a:rPr lang="en-GB" sz="2000" b="1" dirty="0">
                <a:latin typeface="Andalus"/>
              </a:rPr>
              <a:t> 3 </a:t>
            </a:r>
            <a:r>
              <a:rPr lang="en-GB" sz="2000" b="1" dirty="0" err="1">
                <a:latin typeface="Andalus"/>
              </a:rPr>
              <a:t>bulanan</a:t>
            </a:r>
            <a:r>
              <a:rPr lang="en-GB" sz="2000" b="1" dirty="0">
                <a:latin typeface="Andalus"/>
              </a:rPr>
              <a:t> dan </a:t>
            </a:r>
            <a:r>
              <a:rPr lang="en-GB" sz="2000" b="1" dirty="0" err="1">
                <a:latin typeface="Andalus"/>
              </a:rPr>
              <a:t>tahunan</a:t>
            </a:r>
            <a:r>
              <a:rPr lang="en-GB" sz="2000" b="1" dirty="0">
                <a:latin typeface="Andalus"/>
              </a:rPr>
              <a:t> </a:t>
            </a:r>
            <a:r>
              <a:rPr lang="en-GB" sz="2000" b="1" i="1" dirty="0">
                <a:latin typeface="Andalus"/>
              </a:rPr>
              <a:t>(scorecard)</a:t>
            </a:r>
            <a:r>
              <a:rPr lang="en-GB" sz="2000" b="1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sudah</a:t>
            </a:r>
            <a:r>
              <a:rPr lang="en-GB" sz="2000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mengunakan</a:t>
            </a:r>
            <a:r>
              <a:rPr lang="en-GB" sz="2000" dirty="0">
                <a:latin typeface="Andalus"/>
              </a:rPr>
              <a:t> </a:t>
            </a:r>
            <a:r>
              <a:rPr lang="en-GB" sz="2000" b="1" dirty="0" err="1">
                <a:latin typeface="Andalus"/>
              </a:rPr>
              <a:t>aplikasi</a:t>
            </a:r>
            <a:r>
              <a:rPr lang="en-GB" sz="2000" b="1" dirty="0">
                <a:latin typeface="Andalus"/>
              </a:rPr>
              <a:t> e-HDW</a:t>
            </a:r>
          </a:p>
          <a:p>
            <a:pPr marL="342900" marR="0" lvl="0" indent="-342900" algn="l" defTabSz="914400" rtl="0" eaLnBrk="1" fontAlgn="b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000" dirty="0" err="1">
                <a:latin typeface="Andalus"/>
              </a:rPr>
              <a:t>Pengisian</a:t>
            </a:r>
            <a:r>
              <a:rPr lang="en-GB" sz="2000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pada</a:t>
            </a:r>
            <a:r>
              <a:rPr lang="en-GB" sz="2000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aplikasi</a:t>
            </a:r>
            <a:r>
              <a:rPr lang="en-GB" sz="2000" dirty="0">
                <a:latin typeface="Andalus"/>
              </a:rPr>
              <a:t> </a:t>
            </a:r>
            <a:r>
              <a:rPr lang="en-GB" sz="2000" b="1" dirty="0">
                <a:latin typeface="Andalus"/>
              </a:rPr>
              <a:t>e-HDW </a:t>
            </a:r>
            <a:r>
              <a:rPr lang="en-GB" sz="2000" b="1" dirty="0" err="1">
                <a:latin typeface="Andalus"/>
              </a:rPr>
              <a:t>dimulai</a:t>
            </a:r>
            <a:r>
              <a:rPr lang="en-GB" sz="2000" b="1" dirty="0">
                <a:latin typeface="Andalus"/>
              </a:rPr>
              <a:t> </a:t>
            </a:r>
            <a:r>
              <a:rPr lang="en-GB" sz="2000" b="1" dirty="0" err="1">
                <a:latin typeface="Andalus"/>
              </a:rPr>
              <a:t>pada</a:t>
            </a:r>
            <a:r>
              <a:rPr lang="en-GB" sz="2000" b="1" dirty="0">
                <a:latin typeface="Andalus"/>
              </a:rPr>
              <a:t> </a:t>
            </a:r>
            <a:r>
              <a:rPr lang="en-GB" sz="2000" b="1" dirty="0" err="1">
                <a:latin typeface="Andalus"/>
              </a:rPr>
              <a:t>bulan</a:t>
            </a:r>
            <a:r>
              <a:rPr lang="en-GB" sz="2000" b="1" dirty="0">
                <a:latin typeface="Andalus"/>
              </a:rPr>
              <a:t> </a:t>
            </a:r>
            <a:r>
              <a:rPr lang="en-GB" sz="2000" b="1" dirty="0" err="1">
                <a:latin typeface="Andalus"/>
              </a:rPr>
              <a:t>januari</a:t>
            </a:r>
            <a:r>
              <a:rPr lang="en-GB" sz="2000" b="1" dirty="0">
                <a:latin typeface="Andalus"/>
              </a:rPr>
              <a:t> – </a:t>
            </a:r>
            <a:r>
              <a:rPr lang="en-GB" sz="2000" b="1" dirty="0" err="1">
                <a:latin typeface="Andalus"/>
              </a:rPr>
              <a:t>desember</a:t>
            </a:r>
            <a:r>
              <a:rPr lang="en-GB" sz="2000" b="1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dari</a:t>
            </a:r>
            <a:r>
              <a:rPr lang="en-GB" sz="2000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tahun</a:t>
            </a:r>
            <a:r>
              <a:rPr lang="en-GB" sz="2000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ini</a:t>
            </a:r>
            <a:r>
              <a:rPr lang="en-GB" sz="2000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sampai</a:t>
            </a:r>
            <a:r>
              <a:rPr lang="en-GB" sz="2000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tahun</a:t>
            </a:r>
            <a:r>
              <a:rPr lang="en-GB" sz="2000" dirty="0">
                <a:latin typeface="Andalus"/>
              </a:rPr>
              <a:t> 2024. </a:t>
            </a:r>
            <a:r>
              <a:rPr lang="en-GB" sz="2000" b="1" u="sng" dirty="0" err="1">
                <a:latin typeface="Andalus"/>
              </a:rPr>
              <a:t>Targetnya</a:t>
            </a:r>
            <a:r>
              <a:rPr lang="en-GB" sz="2000" b="1" u="sng" dirty="0">
                <a:latin typeface="Andalus"/>
              </a:rPr>
              <a:t> </a:t>
            </a:r>
            <a:r>
              <a:rPr lang="en-GB" sz="2000" b="1" u="sng" dirty="0" err="1">
                <a:latin typeface="Andalus"/>
              </a:rPr>
              <a:t>akhir</a:t>
            </a:r>
            <a:r>
              <a:rPr lang="en-GB" sz="2000" b="1" u="sng" dirty="0">
                <a:latin typeface="Andalus"/>
              </a:rPr>
              <a:t> </a:t>
            </a:r>
            <a:r>
              <a:rPr lang="en-GB" sz="2000" b="1" u="sng" dirty="0" err="1">
                <a:latin typeface="Andalus"/>
              </a:rPr>
              <a:t>bulan</a:t>
            </a:r>
            <a:r>
              <a:rPr lang="en-GB" sz="2000" b="1" u="sng" dirty="0">
                <a:latin typeface="Andalus"/>
              </a:rPr>
              <a:t> </a:t>
            </a:r>
            <a:r>
              <a:rPr lang="en-GB" sz="2000" b="1" u="sng" dirty="0" err="1">
                <a:latin typeface="Andalus"/>
              </a:rPr>
              <a:t>Juli</a:t>
            </a:r>
            <a:r>
              <a:rPr lang="en-GB" sz="2000" b="1" u="sng" dirty="0">
                <a:latin typeface="Andalus"/>
              </a:rPr>
              <a:t> </a:t>
            </a:r>
            <a:r>
              <a:rPr lang="en-GB" sz="2000" b="1" u="sng" dirty="0" err="1">
                <a:latin typeface="Andalus"/>
              </a:rPr>
              <a:t>sudah</a:t>
            </a:r>
            <a:r>
              <a:rPr lang="en-GB" sz="2000" b="1" u="sng" dirty="0">
                <a:latin typeface="Andalus"/>
              </a:rPr>
              <a:t> </a:t>
            </a:r>
            <a:r>
              <a:rPr lang="en-GB" sz="2000" b="1" u="sng" dirty="0" err="1">
                <a:latin typeface="Andalus"/>
              </a:rPr>
              <a:t>selesai</a:t>
            </a:r>
            <a:r>
              <a:rPr lang="en-GB" sz="2000" b="1" u="sng" dirty="0">
                <a:latin typeface="Andalus"/>
              </a:rPr>
              <a:t> </a:t>
            </a:r>
            <a:r>
              <a:rPr lang="en-GB" sz="2000" b="1" u="sng" dirty="0" err="1">
                <a:latin typeface="Andalus"/>
              </a:rPr>
              <a:t>terinput</a:t>
            </a:r>
            <a:r>
              <a:rPr lang="en-GB" sz="2000" b="1" u="sng" dirty="0">
                <a:latin typeface="Andalus"/>
              </a:rPr>
              <a:t> </a:t>
            </a:r>
            <a:r>
              <a:rPr lang="en-GB" sz="2000" b="1" u="sng" dirty="0" err="1">
                <a:latin typeface="Andalus"/>
              </a:rPr>
              <a:t>semua</a:t>
            </a:r>
            <a:r>
              <a:rPr lang="en-GB" sz="2000" u="sng" dirty="0">
                <a:latin typeface="Andalus"/>
              </a:rPr>
              <a:t>.</a:t>
            </a:r>
          </a:p>
          <a:p>
            <a:pPr marL="342900" lvl="0" indent="-342900" defTabSz="914400" fontAlgn="b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 err="1">
                <a:latin typeface="Andalus"/>
              </a:rPr>
              <a:t>Khusus</a:t>
            </a:r>
            <a:r>
              <a:rPr lang="en-GB" sz="2000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untuk</a:t>
            </a:r>
            <a:r>
              <a:rPr lang="en-GB" sz="2000" dirty="0">
                <a:latin typeface="Andalus"/>
              </a:rPr>
              <a:t> semester I TA 2020, </a:t>
            </a:r>
            <a:r>
              <a:rPr lang="en-GB" sz="2000" dirty="0" err="1">
                <a:latin typeface="Andalus"/>
              </a:rPr>
              <a:t>pelaporan</a:t>
            </a:r>
            <a:r>
              <a:rPr lang="en-GB" sz="2000" dirty="0">
                <a:latin typeface="Andalus"/>
              </a:rPr>
              <a:t> </a:t>
            </a:r>
            <a:r>
              <a:rPr lang="en-GB" sz="2000" b="1" i="1" dirty="0">
                <a:latin typeface="Andalus"/>
              </a:rPr>
              <a:t>scorecard</a:t>
            </a:r>
            <a:r>
              <a:rPr lang="en-GB" sz="2000" b="1" dirty="0">
                <a:latin typeface="Andalus"/>
              </a:rPr>
              <a:t> </a:t>
            </a:r>
            <a:r>
              <a:rPr lang="en-GB" sz="2000" b="1" dirty="0" err="1">
                <a:latin typeface="Andalus"/>
              </a:rPr>
              <a:t>dari</a:t>
            </a:r>
            <a:r>
              <a:rPr lang="en-GB" sz="2000" b="1" dirty="0">
                <a:latin typeface="Andalus"/>
              </a:rPr>
              <a:t> </a:t>
            </a:r>
            <a:r>
              <a:rPr lang="en-GB" sz="2000" b="1" dirty="0" err="1">
                <a:latin typeface="Andalus"/>
              </a:rPr>
              <a:t>bulan</a:t>
            </a:r>
            <a:r>
              <a:rPr lang="en-GB" sz="2000" b="1" dirty="0">
                <a:latin typeface="Andalus"/>
              </a:rPr>
              <a:t> </a:t>
            </a:r>
            <a:r>
              <a:rPr lang="en-GB" sz="2000" b="1" dirty="0" err="1">
                <a:latin typeface="Andalus"/>
              </a:rPr>
              <a:t>Januari</a:t>
            </a:r>
            <a:r>
              <a:rPr lang="en-GB" sz="2000" b="1" dirty="0">
                <a:latin typeface="Andalus"/>
              </a:rPr>
              <a:t> – </a:t>
            </a:r>
            <a:r>
              <a:rPr lang="en-GB" sz="2000" b="1" dirty="0" err="1">
                <a:latin typeface="Andalus"/>
              </a:rPr>
              <a:t>Juni</a:t>
            </a:r>
            <a:r>
              <a:rPr lang="en-GB" sz="2000" b="1" dirty="0">
                <a:latin typeface="Andalus"/>
              </a:rPr>
              <a:t> </a:t>
            </a:r>
            <a:r>
              <a:rPr lang="en-GB" sz="2000" b="1" dirty="0" err="1">
                <a:latin typeface="Andalus"/>
              </a:rPr>
              <a:t>untuk</a:t>
            </a:r>
            <a:r>
              <a:rPr lang="en-GB" sz="2000" b="1" dirty="0">
                <a:latin typeface="Andalus"/>
              </a:rPr>
              <a:t> </a:t>
            </a:r>
            <a:r>
              <a:rPr lang="en-GB" sz="2000" b="1" dirty="0" err="1">
                <a:latin typeface="Andalus"/>
              </a:rPr>
              <a:t>pengajuan</a:t>
            </a:r>
            <a:r>
              <a:rPr lang="en-GB" sz="2000" b="1" dirty="0">
                <a:latin typeface="Andalus"/>
              </a:rPr>
              <a:t> DD </a:t>
            </a:r>
            <a:r>
              <a:rPr lang="en-GB" sz="2000" b="1" dirty="0" err="1">
                <a:latin typeface="Andalus"/>
              </a:rPr>
              <a:t>Tahap</a:t>
            </a:r>
            <a:r>
              <a:rPr lang="en-GB" sz="2000" b="1" dirty="0">
                <a:latin typeface="Andalus"/>
              </a:rPr>
              <a:t> III TA 2020.</a:t>
            </a:r>
          </a:p>
          <a:p>
            <a:pPr marL="342900" marR="0" lvl="0" indent="-342900" algn="l" defTabSz="914400" rtl="0" eaLnBrk="1" fontAlgn="b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000" dirty="0" err="1">
                <a:latin typeface="Andalus"/>
              </a:rPr>
              <a:t>Januari</a:t>
            </a:r>
            <a:r>
              <a:rPr lang="en-GB" sz="2000" dirty="0">
                <a:latin typeface="Andalus"/>
              </a:rPr>
              <a:t> – </a:t>
            </a:r>
            <a:r>
              <a:rPr lang="en-GB" sz="2000" dirty="0" err="1">
                <a:latin typeface="Andalus"/>
              </a:rPr>
              <a:t>Maret</a:t>
            </a:r>
            <a:r>
              <a:rPr lang="en-GB" sz="2000" dirty="0">
                <a:latin typeface="Andalus"/>
              </a:rPr>
              <a:t> : </a:t>
            </a:r>
            <a:r>
              <a:rPr lang="en-GB" sz="2000" dirty="0" err="1">
                <a:latin typeface="Andalus"/>
              </a:rPr>
              <a:t>kebanyakan</a:t>
            </a:r>
            <a:r>
              <a:rPr lang="en-GB" sz="2000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masih</a:t>
            </a:r>
            <a:r>
              <a:rPr lang="en-GB" sz="2000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menyelenggarakan</a:t>
            </a:r>
            <a:r>
              <a:rPr lang="en-GB" sz="2000" dirty="0">
                <a:latin typeface="Andalus"/>
              </a:rPr>
              <a:t> (data primer)</a:t>
            </a:r>
          </a:p>
          <a:p>
            <a:pPr marL="342900" marR="0" lvl="0" indent="-342900" algn="l" defTabSz="914400" rtl="0" eaLnBrk="1" fontAlgn="b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000" dirty="0">
                <a:latin typeface="Andalus"/>
              </a:rPr>
              <a:t>April – </a:t>
            </a:r>
            <a:r>
              <a:rPr lang="en-GB" sz="2000" dirty="0" err="1">
                <a:latin typeface="Andalus"/>
              </a:rPr>
              <a:t>Juli</a:t>
            </a:r>
            <a:r>
              <a:rPr lang="en-GB" sz="2000" dirty="0">
                <a:latin typeface="Andalus"/>
              </a:rPr>
              <a:t> 	       : data </a:t>
            </a:r>
            <a:r>
              <a:rPr lang="en-GB" sz="2000" dirty="0" err="1">
                <a:latin typeface="Andalus"/>
              </a:rPr>
              <a:t>sekunder</a:t>
            </a:r>
            <a:r>
              <a:rPr lang="en-GB" sz="2000" dirty="0">
                <a:latin typeface="Andalus"/>
              </a:rPr>
              <a:t> (</a:t>
            </a:r>
            <a:r>
              <a:rPr lang="en-GB" sz="2000" dirty="0" err="1">
                <a:latin typeface="Andalus"/>
              </a:rPr>
              <a:t>misalkan</a:t>
            </a:r>
            <a:r>
              <a:rPr lang="en-GB" sz="2000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dari</a:t>
            </a:r>
            <a:r>
              <a:rPr lang="en-GB" sz="2000" dirty="0">
                <a:latin typeface="Andalus"/>
              </a:rPr>
              <a:t> KIA, data </a:t>
            </a:r>
            <a:r>
              <a:rPr lang="en-GB" sz="2000" dirty="0" err="1">
                <a:latin typeface="Andalus"/>
              </a:rPr>
              <a:t>Puskesmas</a:t>
            </a:r>
            <a:r>
              <a:rPr lang="en-GB" sz="2000" dirty="0">
                <a:latin typeface="Andalus"/>
              </a:rPr>
              <a:t> </a:t>
            </a:r>
            <a:r>
              <a:rPr lang="en-GB" sz="2000" dirty="0" err="1">
                <a:latin typeface="Andalus"/>
              </a:rPr>
              <a:t>dll</a:t>
            </a:r>
            <a:r>
              <a:rPr lang="en-GB" sz="2000" dirty="0">
                <a:latin typeface="Andalus"/>
              </a:rPr>
              <a:t>)  </a:t>
            </a:r>
            <a:endParaRPr lang="en-US" sz="2000" dirty="0">
              <a:latin typeface="Andalu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274B2F-E042-4D37-A3CC-306297600D04}"/>
              </a:ext>
            </a:extLst>
          </p:cNvPr>
          <p:cNvSpPr/>
          <p:nvPr/>
        </p:nvSpPr>
        <p:spPr>
          <a:xfrm>
            <a:off x="0" y="6140353"/>
            <a:ext cx="11159952" cy="43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34355"/>
          </a:xfrm>
        </p:spPr>
        <p:txBody>
          <a:bodyPr>
            <a:noAutofit/>
          </a:bodyPr>
          <a:lstStyle/>
          <a:p>
            <a:r>
              <a:rPr lang="en-GB" sz="3500" b="1" dirty="0" err="1">
                <a:latin typeface="Bahnschrift" panose="020B0502040204020203" pitchFamily="34" charset="0"/>
              </a:rPr>
              <a:t>Kegiatan</a:t>
            </a:r>
            <a:r>
              <a:rPr lang="en-GB" sz="3500" b="1" dirty="0">
                <a:latin typeface="Bahnschrift" panose="020B0502040204020203" pitchFamily="34" charset="0"/>
              </a:rPr>
              <a:t> </a:t>
            </a:r>
            <a:r>
              <a:rPr lang="en-GB" sz="3500" b="1" dirty="0" err="1">
                <a:latin typeface="Bahnschrift" panose="020B0502040204020203" pitchFamily="34" charset="0"/>
              </a:rPr>
              <a:t>wajib</a:t>
            </a:r>
            <a:r>
              <a:rPr lang="en-GB" sz="3500" b="1" dirty="0">
                <a:latin typeface="Bahnschrift" panose="020B0502040204020203" pitchFamily="34" charset="0"/>
              </a:rPr>
              <a:t> </a:t>
            </a:r>
            <a:r>
              <a:rPr lang="en-GB" sz="3500" b="1" dirty="0" err="1">
                <a:latin typeface="Bahnschrift" panose="020B0502040204020203" pitchFamily="34" charset="0"/>
              </a:rPr>
              <a:t>ada</a:t>
            </a:r>
            <a:r>
              <a:rPr lang="en-GB" sz="3500" b="1" dirty="0">
                <a:latin typeface="Bahnschrift" panose="020B0502040204020203" pitchFamily="34" charset="0"/>
              </a:rPr>
              <a:t> pada </a:t>
            </a:r>
            <a:r>
              <a:rPr lang="en-GB" sz="3500" b="1" dirty="0" err="1">
                <a:latin typeface="Bahnschrift" panose="020B0502040204020203" pitchFamily="34" charset="0"/>
              </a:rPr>
              <a:t>perubahan</a:t>
            </a:r>
            <a:r>
              <a:rPr lang="en-GB" sz="3500" b="1" dirty="0">
                <a:latin typeface="Bahnschrift" panose="020B0502040204020203" pitchFamily="34" charset="0"/>
              </a:rPr>
              <a:t> </a:t>
            </a:r>
            <a:r>
              <a:rPr lang="en-GB" sz="3500" b="1" dirty="0" err="1">
                <a:latin typeface="Bahnschrift" panose="020B0502040204020203" pitchFamily="34" charset="0"/>
              </a:rPr>
              <a:t>APBKal</a:t>
            </a:r>
            <a:r>
              <a:rPr lang="en-GB" sz="3500" b="1" dirty="0">
                <a:latin typeface="Bahnschrift" panose="020B0502040204020203" pitchFamily="34" charset="0"/>
              </a:rPr>
              <a:t> 2020</a:t>
            </a:r>
            <a:endParaRPr lang="en-US" sz="3500" b="1" dirty="0">
              <a:latin typeface="Bahnschrif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75186" y="933061"/>
            <a:ext cx="7409793" cy="73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sz="3200" b="1" dirty="0" err="1">
                <a:latin typeface="Andalus"/>
                <a:cs typeface="Arial" panose="020B0604020202020204" pitchFamily="34" charset="0"/>
              </a:rPr>
              <a:t>Penyelenggaraan</a:t>
            </a:r>
            <a:r>
              <a:rPr lang="en-US" sz="3200" b="1" dirty="0">
                <a:latin typeface="Andalus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ndalus"/>
                <a:cs typeface="Arial" panose="020B0604020202020204" pitchFamily="34" charset="0"/>
              </a:rPr>
              <a:t>Pemerintahan</a:t>
            </a:r>
            <a:r>
              <a:rPr lang="en-US" sz="3200" b="1" dirty="0">
                <a:latin typeface="Andalus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ndalus"/>
                <a:cs typeface="Arial" panose="020B0604020202020204" pitchFamily="34" charset="0"/>
              </a:rPr>
              <a:t>Desa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/>
              <a:ea typeface="+mj-ea"/>
              <a:cs typeface="+mj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79129"/>
              </p:ext>
            </p:extLst>
          </p:nvPr>
        </p:nvGraphicFramePr>
        <p:xfrm>
          <a:off x="597338" y="1634065"/>
          <a:ext cx="1089572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1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588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atin typeface="Andalus"/>
                        </a:rPr>
                        <a:t>Kode</a:t>
                      </a:r>
                      <a:endParaRPr lang="en-US" sz="2400" b="1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atin typeface="Andalus"/>
                        </a:rPr>
                        <a:t>Kegiatan</a:t>
                      </a:r>
                      <a:endParaRPr lang="en-US" sz="2400" b="1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atin typeface="Andalus"/>
                        </a:rPr>
                        <a:t>Keterangan</a:t>
                      </a:r>
                      <a:endParaRPr lang="en-US" sz="2400" b="1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1.3.92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ndalus"/>
                        </a:rPr>
                        <a:t>Pendataan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keluarga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miskin</a:t>
                      </a:r>
                      <a:r>
                        <a:rPr lang="en-GB" sz="1800" baseline="0" dirty="0">
                          <a:latin typeface="Andalus"/>
                        </a:rPr>
                        <a:t>/</a:t>
                      </a:r>
                      <a:r>
                        <a:rPr lang="en-GB" sz="1800" baseline="0" dirty="0" err="1">
                          <a:latin typeface="Andalus"/>
                        </a:rPr>
                        <a:t>rumah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tangga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miskin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ndalus"/>
                        </a:rPr>
                        <a:t>Operasional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pendataan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calon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penerima</a:t>
                      </a:r>
                      <a:r>
                        <a:rPr lang="en-GB" sz="1800" dirty="0">
                          <a:latin typeface="Andalus"/>
                        </a:rPr>
                        <a:t> BLT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1.4.01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ndalus"/>
                        </a:rPr>
                        <a:t>Penyelenggaraan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Musyawarah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perencanaan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desa</a:t>
                      </a:r>
                      <a:r>
                        <a:rPr lang="en-GB" sz="1800" dirty="0">
                          <a:latin typeface="Andalus"/>
                        </a:rPr>
                        <a:t>/</a:t>
                      </a:r>
                      <a:r>
                        <a:rPr lang="en-GB" sz="1800" dirty="0" err="1">
                          <a:latin typeface="Andalus"/>
                        </a:rPr>
                        <a:t>pembahasan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APBDesa</a:t>
                      </a:r>
                      <a:r>
                        <a:rPr lang="en-GB" sz="1800" dirty="0">
                          <a:latin typeface="Andalus"/>
                        </a:rPr>
                        <a:t>,</a:t>
                      </a:r>
                      <a:r>
                        <a:rPr lang="en-GB" sz="1800" baseline="0" dirty="0">
                          <a:latin typeface="Andalus"/>
                        </a:rPr>
                        <a:t> (</a:t>
                      </a:r>
                      <a:r>
                        <a:rPr lang="en-GB" sz="1800" baseline="0" dirty="0" err="1">
                          <a:latin typeface="Andalus"/>
                        </a:rPr>
                        <a:t>musdes,musrenbangdes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dll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bersifat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reguler</a:t>
                      </a:r>
                      <a:r>
                        <a:rPr lang="en-GB" sz="1800" baseline="0" dirty="0">
                          <a:latin typeface="Andalus"/>
                        </a:rPr>
                        <a:t>)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ndalus"/>
                        </a:rPr>
                        <a:t>Muskal</a:t>
                      </a:r>
                      <a:endParaRPr lang="en-GB" sz="1800" dirty="0">
                        <a:latin typeface="Andalus"/>
                      </a:endParaRPr>
                    </a:p>
                    <a:p>
                      <a:r>
                        <a:rPr lang="en-GB" sz="1800" dirty="0" err="1">
                          <a:latin typeface="Andalus"/>
                        </a:rPr>
                        <a:t>Murenbangkal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1.4.02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ndalus"/>
                        </a:rPr>
                        <a:t>Penyelenggaraan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musdes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lainnya</a:t>
                      </a:r>
                      <a:r>
                        <a:rPr lang="en-GB" sz="1800" dirty="0">
                          <a:latin typeface="Andalus"/>
                        </a:rPr>
                        <a:t> (</a:t>
                      </a:r>
                      <a:r>
                        <a:rPr lang="en-GB" sz="1800" dirty="0" err="1">
                          <a:latin typeface="Andalus"/>
                        </a:rPr>
                        <a:t>musdus</a:t>
                      </a:r>
                      <a:r>
                        <a:rPr lang="en-GB" sz="1800" dirty="0">
                          <a:latin typeface="Andalus"/>
                        </a:rPr>
                        <a:t>, </a:t>
                      </a:r>
                      <a:r>
                        <a:rPr lang="en-GB" sz="1800" dirty="0" err="1">
                          <a:latin typeface="Andalus"/>
                        </a:rPr>
                        <a:t>rebug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warga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dll</a:t>
                      </a:r>
                      <a:r>
                        <a:rPr lang="en-GB" sz="1800" dirty="0">
                          <a:latin typeface="Andalus"/>
                        </a:rPr>
                        <a:t> non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reguler</a:t>
                      </a:r>
                      <a:r>
                        <a:rPr lang="en-GB" sz="1800" baseline="0" dirty="0">
                          <a:latin typeface="Andalus"/>
                        </a:rPr>
                        <a:t>)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Andalus"/>
                        </a:rPr>
                        <a:t>Rembuk</a:t>
                      </a:r>
                      <a:r>
                        <a:rPr lang="en-GB" sz="2000" b="1" dirty="0">
                          <a:latin typeface="Andalus"/>
                        </a:rPr>
                        <a:t> stunting</a:t>
                      </a:r>
                      <a:endParaRPr lang="en-US" sz="2000" b="1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1.4.03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ndalus"/>
                        </a:rPr>
                        <a:t>Penyusunan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dokumen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perencanaan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desa</a:t>
                      </a:r>
                      <a:r>
                        <a:rPr lang="en-GB" sz="1800" dirty="0">
                          <a:latin typeface="Andalus"/>
                        </a:rPr>
                        <a:t> (RPJM </a:t>
                      </a:r>
                      <a:r>
                        <a:rPr lang="en-GB" sz="1800" dirty="0" err="1">
                          <a:latin typeface="Andalus"/>
                        </a:rPr>
                        <a:t>Desa</a:t>
                      </a:r>
                      <a:r>
                        <a:rPr lang="en-GB" sz="1800" dirty="0">
                          <a:latin typeface="Andalus"/>
                        </a:rPr>
                        <a:t>, RKP </a:t>
                      </a:r>
                      <a:r>
                        <a:rPr lang="en-GB" sz="1800" dirty="0" err="1">
                          <a:latin typeface="Andalus"/>
                        </a:rPr>
                        <a:t>Desa</a:t>
                      </a:r>
                      <a:r>
                        <a:rPr lang="en-GB" sz="1800" dirty="0">
                          <a:latin typeface="Andalus"/>
                        </a:rPr>
                        <a:t> dl)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ndalus"/>
                        </a:rPr>
                        <a:t>Penyusunan</a:t>
                      </a:r>
                      <a:r>
                        <a:rPr lang="en-GB" sz="1800" dirty="0">
                          <a:latin typeface="Andalus"/>
                        </a:rPr>
                        <a:t> RAB </a:t>
                      </a:r>
                      <a:r>
                        <a:rPr lang="en-GB" sz="1800" dirty="0" err="1">
                          <a:latin typeface="Andalus"/>
                        </a:rPr>
                        <a:t>Desain</a:t>
                      </a:r>
                      <a:r>
                        <a:rPr lang="en-GB" sz="1800" dirty="0">
                          <a:latin typeface="Andalus"/>
                        </a:rPr>
                        <a:t>, </a:t>
                      </a:r>
                      <a:r>
                        <a:rPr lang="en-GB" sz="1800" dirty="0" err="1">
                          <a:latin typeface="Andalus"/>
                        </a:rPr>
                        <a:t>dokumen</a:t>
                      </a:r>
                      <a:r>
                        <a:rPr lang="en-GB" sz="1800" dirty="0">
                          <a:latin typeface="Andalus"/>
                        </a:rPr>
                        <a:t> RKP </a:t>
                      </a:r>
                      <a:r>
                        <a:rPr lang="en-GB" sz="1800" dirty="0" err="1">
                          <a:latin typeface="Andalus"/>
                        </a:rPr>
                        <a:t>Kalurahan</a:t>
                      </a:r>
                      <a:r>
                        <a:rPr lang="en-GB" sz="1800" dirty="0">
                          <a:latin typeface="Andalus"/>
                        </a:rPr>
                        <a:t> TA 2021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1.4.04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latin typeface="Andalus"/>
                        </a:rPr>
                        <a:t>Penyusunan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dokumen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keuangan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desa</a:t>
                      </a:r>
                      <a:r>
                        <a:rPr lang="en-GB" sz="1800" dirty="0">
                          <a:latin typeface="Andalus"/>
                        </a:rPr>
                        <a:t> (APBDs,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APBDesP</a:t>
                      </a:r>
                      <a:r>
                        <a:rPr lang="en-GB" sz="1800" baseline="0" dirty="0">
                          <a:latin typeface="Andalus"/>
                        </a:rPr>
                        <a:t>, LPJ </a:t>
                      </a:r>
                      <a:r>
                        <a:rPr lang="en-GB" sz="1800" baseline="0" dirty="0" err="1">
                          <a:latin typeface="Andalus"/>
                        </a:rPr>
                        <a:t>APBDes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dan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dokumen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terkait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ndalus"/>
                        </a:rPr>
                        <a:t>Penyusunan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dokumen</a:t>
                      </a:r>
                      <a:r>
                        <a:rPr lang="en-GB" sz="1800" dirty="0">
                          <a:latin typeface="Andalus"/>
                        </a:rPr>
                        <a:t> APB </a:t>
                      </a:r>
                      <a:r>
                        <a:rPr lang="en-GB" sz="1800" dirty="0" err="1">
                          <a:latin typeface="Andalus"/>
                        </a:rPr>
                        <a:t>Kalurahan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Perubahan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1.4.06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ndalus"/>
                        </a:rPr>
                        <a:t>Penyusunan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kebijakan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desa</a:t>
                      </a:r>
                      <a:r>
                        <a:rPr lang="en-GB" sz="1800" baseline="0" dirty="0">
                          <a:latin typeface="Andalus"/>
                        </a:rPr>
                        <a:t> (</a:t>
                      </a:r>
                      <a:r>
                        <a:rPr lang="en-GB" sz="1800" baseline="0" dirty="0" err="1">
                          <a:latin typeface="Andalus"/>
                        </a:rPr>
                        <a:t>perdes</a:t>
                      </a:r>
                      <a:r>
                        <a:rPr lang="en-GB" sz="1800" baseline="0" dirty="0">
                          <a:latin typeface="Andalus"/>
                        </a:rPr>
                        <a:t>/</a:t>
                      </a:r>
                      <a:r>
                        <a:rPr lang="en-GB" sz="1800" baseline="0" dirty="0" err="1">
                          <a:latin typeface="Andalus"/>
                        </a:rPr>
                        <a:t>perkades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dll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diluar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dokumen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perencanaan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pembangunan</a:t>
                      </a:r>
                      <a:r>
                        <a:rPr lang="en-GB" sz="1800" baseline="0" dirty="0">
                          <a:latin typeface="Andalus"/>
                        </a:rPr>
                        <a:t>/</a:t>
                      </a:r>
                      <a:r>
                        <a:rPr lang="en-GB" sz="1800" baseline="0" dirty="0" err="1">
                          <a:latin typeface="Andalus"/>
                        </a:rPr>
                        <a:t>keuangan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ndalus"/>
                        </a:rPr>
                        <a:t>Penyusunan</a:t>
                      </a:r>
                      <a:r>
                        <a:rPr lang="en-GB" sz="1800" baseline="0" dirty="0">
                          <a:latin typeface="Andalus"/>
                        </a:rPr>
                        <a:t> RKP </a:t>
                      </a:r>
                      <a:r>
                        <a:rPr lang="en-GB" sz="1800" baseline="0" dirty="0" err="1">
                          <a:latin typeface="Andalus"/>
                        </a:rPr>
                        <a:t>Kalurahan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dan</a:t>
                      </a:r>
                      <a:r>
                        <a:rPr lang="en-GB" sz="1800" baseline="0" dirty="0">
                          <a:latin typeface="Andalus"/>
                        </a:rPr>
                        <a:t> APB </a:t>
                      </a:r>
                      <a:r>
                        <a:rPr lang="en-GB" sz="1800" baseline="0" dirty="0" err="1">
                          <a:latin typeface="Andalus"/>
                        </a:rPr>
                        <a:t>Kalurahan</a:t>
                      </a:r>
                      <a:r>
                        <a:rPr lang="en-GB" sz="1800" baseline="0" dirty="0">
                          <a:latin typeface="Andalus"/>
                        </a:rPr>
                        <a:t> 2021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7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69A7CA4B-7E8B-4B28-9AD0-1DE1BC3BD5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34355"/>
          </a:xfrm>
        </p:spPr>
        <p:txBody>
          <a:bodyPr>
            <a:noAutofit/>
          </a:bodyPr>
          <a:lstStyle/>
          <a:p>
            <a:r>
              <a:rPr lang="en-GB" sz="3500" b="1" dirty="0" err="1">
                <a:latin typeface="Bahnschrift" panose="020B0502040204020203" pitchFamily="34" charset="0"/>
              </a:rPr>
              <a:t>Kegiatan</a:t>
            </a:r>
            <a:r>
              <a:rPr lang="en-GB" sz="3500" b="1" dirty="0">
                <a:latin typeface="Bahnschrift" panose="020B0502040204020203" pitchFamily="34" charset="0"/>
              </a:rPr>
              <a:t> </a:t>
            </a:r>
            <a:r>
              <a:rPr lang="en-GB" sz="3500" b="1" dirty="0" err="1">
                <a:latin typeface="Bahnschrift" panose="020B0502040204020203" pitchFamily="34" charset="0"/>
              </a:rPr>
              <a:t>wajib</a:t>
            </a:r>
            <a:r>
              <a:rPr lang="en-GB" sz="3500" b="1" dirty="0">
                <a:latin typeface="Bahnschrift" panose="020B0502040204020203" pitchFamily="34" charset="0"/>
              </a:rPr>
              <a:t> </a:t>
            </a:r>
            <a:r>
              <a:rPr lang="en-GB" sz="3500" b="1" dirty="0" err="1">
                <a:latin typeface="Bahnschrift" panose="020B0502040204020203" pitchFamily="34" charset="0"/>
              </a:rPr>
              <a:t>ada</a:t>
            </a:r>
            <a:r>
              <a:rPr lang="en-GB" sz="3500" b="1" dirty="0">
                <a:latin typeface="Bahnschrift" panose="020B0502040204020203" pitchFamily="34" charset="0"/>
              </a:rPr>
              <a:t> pada </a:t>
            </a:r>
            <a:r>
              <a:rPr lang="en-GB" sz="3500" b="1" dirty="0" err="1">
                <a:latin typeface="Bahnschrift" panose="020B0502040204020203" pitchFamily="34" charset="0"/>
              </a:rPr>
              <a:t>perubahan</a:t>
            </a:r>
            <a:r>
              <a:rPr lang="en-GB" sz="3500" b="1" dirty="0">
                <a:latin typeface="Bahnschrift" panose="020B0502040204020203" pitchFamily="34" charset="0"/>
              </a:rPr>
              <a:t> </a:t>
            </a:r>
            <a:r>
              <a:rPr lang="en-GB" sz="3500" b="1" dirty="0" err="1">
                <a:latin typeface="Bahnschrift" panose="020B0502040204020203" pitchFamily="34" charset="0"/>
              </a:rPr>
              <a:t>APBKal</a:t>
            </a:r>
            <a:r>
              <a:rPr lang="en-GB" sz="3500" b="1" dirty="0">
                <a:latin typeface="Bahnschrift" panose="020B0502040204020203" pitchFamily="34" charset="0"/>
              </a:rPr>
              <a:t> 2020</a:t>
            </a:r>
            <a:endParaRPr lang="en-US" sz="3500" b="1" dirty="0">
              <a:latin typeface="Bahnschrif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38704" y="933061"/>
            <a:ext cx="7409793" cy="73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sz="3200" b="1" dirty="0" err="1">
                <a:latin typeface="Andalus"/>
                <a:cs typeface="Arial" panose="020B0604020202020204" pitchFamily="34" charset="0"/>
              </a:rPr>
              <a:t>Penyelenggaraan</a:t>
            </a:r>
            <a:r>
              <a:rPr lang="en-US" sz="3200" b="1" dirty="0">
                <a:latin typeface="Andalus"/>
                <a:cs typeface="Arial" panose="020B0604020202020204" pitchFamily="34" charset="0"/>
              </a:rPr>
              <a:t> Pembangunan </a:t>
            </a:r>
            <a:r>
              <a:rPr lang="en-US" sz="3200" b="1" dirty="0" err="1">
                <a:latin typeface="Andalus"/>
                <a:cs typeface="Arial" panose="020B0604020202020204" pitchFamily="34" charset="0"/>
              </a:rPr>
              <a:t>Desa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/>
              <a:ea typeface="+mj-ea"/>
              <a:cs typeface="+mj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842613"/>
              </p:ext>
            </p:extLst>
          </p:nvPr>
        </p:nvGraphicFramePr>
        <p:xfrm>
          <a:off x="597338" y="1634065"/>
          <a:ext cx="10921880" cy="482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63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76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atin typeface="Andalus"/>
                        </a:rPr>
                        <a:t>Kode</a:t>
                      </a:r>
                      <a:endParaRPr lang="en-US" sz="2400" b="1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atin typeface="Andalus"/>
                        </a:rPr>
                        <a:t>Kegiatan</a:t>
                      </a:r>
                      <a:endParaRPr lang="en-US" sz="2400" b="1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atin typeface="Andalus"/>
                        </a:rPr>
                        <a:t>Keterangan</a:t>
                      </a:r>
                      <a:endParaRPr lang="en-US" sz="2400" b="1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2.1.01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Penyelenggaran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PAUD/TK/TPA/TKA/TPQ/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Madrasah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NonFormal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Milik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Desa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(Honor,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Pakaian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dll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) 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Andalus"/>
                        </a:rPr>
                        <a:t>Honor</a:t>
                      </a:r>
                      <a:r>
                        <a:rPr lang="en-GB" sz="2000" b="1" baseline="0" dirty="0">
                          <a:latin typeface="Andalus"/>
                        </a:rPr>
                        <a:t> </a:t>
                      </a:r>
                      <a:r>
                        <a:rPr lang="en-GB" sz="2000" b="1" baseline="0" dirty="0" err="1">
                          <a:latin typeface="Andalus"/>
                        </a:rPr>
                        <a:t>tenaga</a:t>
                      </a:r>
                      <a:r>
                        <a:rPr lang="en-GB" sz="2000" b="1" baseline="0" dirty="0">
                          <a:latin typeface="Andalus"/>
                        </a:rPr>
                        <a:t> </a:t>
                      </a:r>
                      <a:r>
                        <a:rPr lang="en-GB" sz="2000" b="1" baseline="0" dirty="0" err="1">
                          <a:latin typeface="Andalus"/>
                        </a:rPr>
                        <a:t>pendidik</a:t>
                      </a:r>
                      <a:r>
                        <a:rPr lang="en-GB" sz="2000" b="1" baseline="0" dirty="0">
                          <a:latin typeface="Andalus"/>
                        </a:rPr>
                        <a:t> PAUD </a:t>
                      </a:r>
                      <a:r>
                        <a:rPr lang="en-GB" sz="2000" b="1" baseline="0" dirty="0" err="1">
                          <a:latin typeface="Andalus"/>
                        </a:rPr>
                        <a:t>dan</a:t>
                      </a:r>
                      <a:r>
                        <a:rPr lang="en-GB" sz="2000" b="1" baseline="0" dirty="0">
                          <a:latin typeface="Andalus"/>
                        </a:rPr>
                        <a:t> </a:t>
                      </a:r>
                      <a:r>
                        <a:rPr lang="en-GB" sz="2000" b="1" baseline="0" dirty="0" err="1">
                          <a:latin typeface="Andalus"/>
                        </a:rPr>
                        <a:t>operasional</a:t>
                      </a:r>
                      <a:r>
                        <a:rPr lang="en-GB" sz="2000" b="1" baseline="0" dirty="0">
                          <a:latin typeface="Andalus"/>
                        </a:rPr>
                        <a:t> PAUD</a:t>
                      </a:r>
                      <a:endParaRPr lang="en-US" sz="2000" b="1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2.1.03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ndalus"/>
                        </a:rPr>
                        <a:t>Penyuluhan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dan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pelatihan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pendidikan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bagi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masyarakat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ndalus"/>
                        </a:rPr>
                        <a:t>Parenting</a:t>
                      </a:r>
                      <a:endParaRPr lang="en-GB" sz="2000" b="1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2.2.02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Penyelenggaraan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Posyandu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Mkn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Tambahan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Kls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Bumil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Lamsia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Insentif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Andalus"/>
                        </a:rPr>
                        <a:t>Pemberian</a:t>
                      </a:r>
                      <a:r>
                        <a:rPr lang="en-GB" sz="2000" b="1" baseline="0" dirty="0">
                          <a:latin typeface="Andalus"/>
                        </a:rPr>
                        <a:t> PMT, </a:t>
                      </a:r>
                      <a:r>
                        <a:rPr lang="en-GB" sz="2000" b="1" baseline="0" dirty="0" err="1">
                          <a:latin typeface="Andalus"/>
                        </a:rPr>
                        <a:t>insentif</a:t>
                      </a:r>
                      <a:r>
                        <a:rPr lang="en-GB" sz="2000" b="1" baseline="0" dirty="0">
                          <a:latin typeface="Andalus"/>
                        </a:rPr>
                        <a:t> </a:t>
                      </a:r>
                      <a:r>
                        <a:rPr lang="en-GB" sz="2000" b="1" baseline="0" dirty="0" err="1">
                          <a:latin typeface="Andalus"/>
                        </a:rPr>
                        <a:t>kader</a:t>
                      </a:r>
                      <a:r>
                        <a:rPr lang="en-GB" sz="2000" b="1" baseline="0" dirty="0">
                          <a:latin typeface="Andalus"/>
                        </a:rPr>
                        <a:t> </a:t>
                      </a:r>
                      <a:r>
                        <a:rPr lang="en-GB" sz="2000" b="1" baseline="0" dirty="0" err="1">
                          <a:latin typeface="Andalus"/>
                        </a:rPr>
                        <a:t>posyandu</a:t>
                      </a:r>
                      <a:r>
                        <a:rPr lang="en-GB" sz="2000" b="1" baseline="0" dirty="0">
                          <a:latin typeface="Andalus"/>
                        </a:rPr>
                        <a:t>, </a:t>
                      </a:r>
                      <a:r>
                        <a:rPr lang="en-GB" sz="2000" b="1" baseline="0" dirty="0" err="1">
                          <a:latin typeface="Andalus"/>
                        </a:rPr>
                        <a:t>kelas</a:t>
                      </a:r>
                      <a:r>
                        <a:rPr lang="en-GB" sz="2000" b="1" baseline="0" dirty="0">
                          <a:latin typeface="Andalus"/>
                        </a:rPr>
                        <a:t> </a:t>
                      </a:r>
                      <a:r>
                        <a:rPr lang="en-GB" sz="2000" b="1" baseline="0" dirty="0" err="1">
                          <a:latin typeface="Andalus"/>
                        </a:rPr>
                        <a:t>ibu</a:t>
                      </a:r>
                      <a:r>
                        <a:rPr lang="en-GB" sz="2000" b="1" baseline="0" dirty="0">
                          <a:latin typeface="Andalus"/>
                        </a:rPr>
                        <a:t> </a:t>
                      </a:r>
                      <a:r>
                        <a:rPr lang="en-GB" sz="2000" b="1" baseline="0" dirty="0" err="1">
                          <a:latin typeface="Andalus"/>
                        </a:rPr>
                        <a:t>hamil</a:t>
                      </a:r>
                      <a:r>
                        <a:rPr lang="en-GB" sz="2000" b="1" baseline="0" dirty="0">
                          <a:latin typeface="Andalus"/>
                        </a:rPr>
                        <a:t>, </a:t>
                      </a:r>
                      <a:r>
                        <a:rPr lang="en-GB" sz="2000" b="1" baseline="0" dirty="0" err="1">
                          <a:latin typeface="Andalus"/>
                        </a:rPr>
                        <a:t>pengadaan</a:t>
                      </a:r>
                      <a:r>
                        <a:rPr lang="en-GB" sz="2000" b="1" baseline="0" dirty="0">
                          <a:latin typeface="Andalus"/>
                        </a:rPr>
                        <a:t> </a:t>
                      </a:r>
                      <a:r>
                        <a:rPr lang="en-GB" sz="2000" b="1" baseline="0" dirty="0" err="1">
                          <a:latin typeface="Andalus"/>
                        </a:rPr>
                        <a:t>tikar</a:t>
                      </a:r>
                      <a:r>
                        <a:rPr lang="en-GB" sz="2000" b="1" baseline="0" dirty="0">
                          <a:latin typeface="Andalus"/>
                        </a:rPr>
                        <a:t> </a:t>
                      </a:r>
                      <a:r>
                        <a:rPr lang="en-GB" sz="2000" b="1" baseline="0" dirty="0" err="1">
                          <a:latin typeface="Andalus"/>
                        </a:rPr>
                        <a:t>pertumbuhan</a:t>
                      </a:r>
                      <a:endParaRPr lang="en-US" sz="2000" b="1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2.2.03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Penyuluhan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dan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pelatihan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bidang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Andalus"/>
                        </a:rPr>
                        <a:t>kesehatan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ndalus"/>
                        </a:rPr>
                        <a:t> (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Andalus"/>
                        </a:rPr>
                        <a:t>untuk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Andalus"/>
                        </a:rPr>
                        <a:t>masyarakat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ndalus"/>
                        </a:rPr>
                        <a:t>,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Andalus"/>
                        </a:rPr>
                        <a:t>tenaga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Andalus"/>
                        </a:rPr>
                        <a:t>kesehatan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ndalus"/>
                        </a:rPr>
                        <a:t>,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Andalus"/>
                        </a:rPr>
                        <a:t>kader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Andalus"/>
                        </a:rPr>
                        <a:t>keshatan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latin typeface="Andalus"/>
                        </a:rPr>
                        <a:t>dll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Andalus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ndalu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Andalus"/>
                        </a:rPr>
                        <a:t>Pelatihan</a:t>
                      </a:r>
                      <a:r>
                        <a:rPr lang="en-GB" sz="2000" b="1" dirty="0">
                          <a:latin typeface="Andalus"/>
                        </a:rPr>
                        <a:t> KPM,</a:t>
                      </a:r>
                      <a:r>
                        <a:rPr lang="en-GB" sz="2000" b="1" baseline="0" dirty="0">
                          <a:latin typeface="Andalus"/>
                        </a:rPr>
                        <a:t> </a:t>
                      </a:r>
                      <a:r>
                        <a:rPr lang="en-GB" sz="2000" b="1" baseline="0" dirty="0" err="1">
                          <a:latin typeface="Andalus"/>
                        </a:rPr>
                        <a:t>kader</a:t>
                      </a:r>
                      <a:r>
                        <a:rPr lang="en-GB" sz="2000" b="1" baseline="0" dirty="0">
                          <a:latin typeface="Andalus"/>
                        </a:rPr>
                        <a:t> </a:t>
                      </a:r>
                      <a:r>
                        <a:rPr lang="en-GB" sz="2000" b="1" baseline="0" dirty="0" err="1">
                          <a:latin typeface="Andalus"/>
                        </a:rPr>
                        <a:t>posyandu</a:t>
                      </a:r>
                      <a:endParaRPr lang="en-US" sz="2000" b="1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2.2.04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Penyelenggaraan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Desa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Siaga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ndalus"/>
                        </a:rPr>
                        <a:t>Kesehatan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ndalu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Andalus"/>
                        </a:rPr>
                        <a:t>Operasional</a:t>
                      </a:r>
                      <a:r>
                        <a:rPr lang="en-GB" sz="2000" b="1" dirty="0">
                          <a:latin typeface="Andalus"/>
                        </a:rPr>
                        <a:t> RDS (</a:t>
                      </a:r>
                      <a:r>
                        <a:rPr lang="en-GB" sz="2000" b="1" dirty="0" err="1">
                          <a:latin typeface="Andalus"/>
                        </a:rPr>
                        <a:t>rapat</a:t>
                      </a:r>
                      <a:r>
                        <a:rPr lang="en-GB" sz="2000" b="1" dirty="0">
                          <a:latin typeface="Andalus"/>
                        </a:rPr>
                        <a:t>, ATK), </a:t>
                      </a:r>
                      <a:r>
                        <a:rPr lang="en-GB" sz="2000" b="1" dirty="0" err="1">
                          <a:latin typeface="Andalus"/>
                        </a:rPr>
                        <a:t>operasional</a:t>
                      </a:r>
                      <a:r>
                        <a:rPr lang="en-GB" sz="2000" b="1" dirty="0">
                          <a:latin typeface="Andalus"/>
                        </a:rPr>
                        <a:t> KPM</a:t>
                      </a:r>
                      <a:r>
                        <a:rPr lang="en-GB" sz="2000" b="1" baseline="0" dirty="0">
                          <a:latin typeface="Andalus"/>
                        </a:rPr>
                        <a:t> (</a:t>
                      </a:r>
                      <a:r>
                        <a:rPr lang="en-GB" sz="2000" b="1" baseline="0" dirty="0" err="1">
                          <a:latin typeface="Andalus"/>
                        </a:rPr>
                        <a:t>trnasport</a:t>
                      </a:r>
                      <a:r>
                        <a:rPr lang="en-GB" sz="2000" b="1" baseline="0" dirty="0">
                          <a:latin typeface="Andalus"/>
                        </a:rPr>
                        <a:t>, ATK, </a:t>
                      </a:r>
                      <a:r>
                        <a:rPr lang="en-GB" sz="2000" b="1" baseline="0" dirty="0" err="1">
                          <a:latin typeface="Andalus"/>
                        </a:rPr>
                        <a:t>paket</a:t>
                      </a:r>
                      <a:r>
                        <a:rPr lang="en-GB" sz="2000" b="1" baseline="0" dirty="0">
                          <a:latin typeface="Andalus"/>
                        </a:rPr>
                        <a:t> </a:t>
                      </a:r>
                      <a:r>
                        <a:rPr lang="en-GB" sz="2000" b="1" baseline="0" dirty="0" err="1">
                          <a:latin typeface="Andalus"/>
                        </a:rPr>
                        <a:t>pulsa</a:t>
                      </a:r>
                      <a:r>
                        <a:rPr lang="en-GB" sz="2000" b="1" baseline="0" dirty="0">
                          <a:latin typeface="Andalus"/>
                        </a:rPr>
                        <a:t> internet), </a:t>
                      </a:r>
                      <a:r>
                        <a:rPr lang="en-GB" sz="2000" b="1" baseline="0" dirty="0" err="1">
                          <a:latin typeface="Andalus"/>
                        </a:rPr>
                        <a:t>operasional</a:t>
                      </a:r>
                      <a:r>
                        <a:rPr lang="en-GB" sz="2000" b="1" baseline="0" dirty="0">
                          <a:latin typeface="Andalus"/>
                        </a:rPr>
                        <a:t> </a:t>
                      </a:r>
                      <a:r>
                        <a:rPr lang="en-GB" sz="2000" b="1" baseline="0" dirty="0" err="1">
                          <a:latin typeface="Andalus"/>
                        </a:rPr>
                        <a:t>dan</a:t>
                      </a:r>
                      <a:r>
                        <a:rPr lang="en-GB" sz="2000" b="1" baseline="0" dirty="0">
                          <a:latin typeface="Andalus"/>
                        </a:rPr>
                        <a:t> </a:t>
                      </a:r>
                      <a:r>
                        <a:rPr lang="en-GB" sz="2000" b="1" baseline="0" dirty="0" err="1">
                          <a:latin typeface="Andalus"/>
                        </a:rPr>
                        <a:t>alat</a:t>
                      </a:r>
                      <a:r>
                        <a:rPr lang="en-GB" sz="2000" b="1" baseline="0" dirty="0">
                          <a:latin typeface="Andalus"/>
                        </a:rPr>
                        <a:t> </a:t>
                      </a:r>
                      <a:r>
                        <a:rPr lang="en-GB" sz="2000" b="1" baseline="0" dirty="0" err="1">
                          <a:latin typeface="Andalus"/>
                        </a:rPr>
                        <a:t>peralatan</a:t>
                      </a:r>
                      <a:r>
                        <a:rPr lang="en-GB" sz="2000" b="1" baseline="0" dirty="0">
                          <a:latin typeface="Andalus"/>
                        </a:rPr>
                        <a:t> e-HDW KPM (HP Android/tablet </a:t>
                      </a:r>
                      <a:r>
                        <a:rPr lang="en-GB" sz="2000" b="1" baseline="0" dirty="0" err="1">
                          <a:latin typeface="Andalus"/>
                        </a:rPr>
                        <a:t>dan</a:t>
                      </a:r>
                      <a:r>
                        <a:rPr lang="en-GB" sz="2000" b="1" baseline="0" dirty="0">
                          <a:latin typeface="Andalus"/>
                        </a:rPr>
                        <a:t> </a:t>
                      </a:r>
                      <a:r>
                        <a:rPr lang="en-GB" sz="2000" b="1" baseline="0" dirty="0" err="1">
                          <a:latin typeface="Andalus"/>
                        </a:rPr>
                        <a:t>paket</a:t>
                      </a:r>
                      <a:r>
                        <a:rPr lang="en-GB" sz="2000" b="1" baseline="0" dirty="0">
                          <a:latin typeface="Andalus"/>
                        </a:rPr>
                        <a:t> internet), RDS (</a:t>
                      </a:r>
                      <a:r>
                        <a:rPr lang="en-GB" sz="2000" b="1" baseline="0" dirty="0" err="1">
                          <a:latin typeface="Andalus"/>
                        </a:rPr>
                        <a:t>komputer</a:t>
                      </a:r>
                      <a:r>
                        <a:rPr lang="en-GB" sz="2000" b="1" baseline="0" dirty="0">
                          <a:latin typeface="Andalus"/>
                        </a:rPr>
                        <a:t>/laptop </a:t>
                      </a:r>
                      <a:r>
                        <a:rPr lang="en-GB" sz="2000" b="1" baseline="0" dirty="0" err="1">
                          <a:latin typeface="Andalus"/>
                        </a:rPr>
                        <a:t>dan</a:t>
                      </a:r>
                      <a:r>
                        <a:rPr lang="en-GB" sz="2000" b="1" baseline="0" dirty="0">
                          <a:latin typeface="Andalus"/>
                        </a:rPr>
                        <a:t> printer)</a:t>
                      </a:r>
                      <a:endParaRPr lang="en-US" sz="2000" b="1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9ED50010-5E48-4807-A79A-B9BF3F2E86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34355"/>
          </a:xfrm>
        </p:spPr>
        <p:txBody>
          <a:bodyPr>
            <a:noAutofit/>
          </a:bodyPr>
          <a:lstStyle/>
          <a:p>
            <a:r>
              <a:rPr lang="en-GB" sz="3500" b="1" dirty="0" err="1">
                <a:latin typeface="Bahnschrift" panose="020B0502040204020203" pitchFamily="34" charset="0"/>
              </a:rPr>
              <a:t>Kegiatan</a:t>
            </a:r>
            <a:r>
              <a:rPr lang="en-GB" sz="3500" b="1" dirty="0">
                <a:latin typeface="Bahnschrift" panose="020B0502040204020203" pitchFamily="34" charset="0"/>
              </a:rPr>
              <a:t> </a:t>
            </a:r>
            <a:r>
              <a:rPr lang="en-GB" sz="3500" b="1" dirty="0" err="1">
                <a:latin typeface="Bahnschrift" panose="020B0502040204020203" pitchFamily="34" charset="0"/>
              </a:rPr>
              <a:t>wajib</a:t>
            </a:r>
            <a:r>
              <a:rPr lang="en-GB" sz="3500" b="1" dirty="0">
                <a:latin typeface="Bahnschrift" panose="020B0502040204020203" pitchFamily="34" charset="0"/>
              </a:rPr>
              <a:t> </a:t>
            </a:r>
            <a:r>
              <a:rPr lang="en-GB" sz="3500" b="1" dirty="0" err="1">
                <a:latin typeface="Bahnschrift" panose="020B0502040204020203" pitchFamily="34" charset="0"/>
              </a:rPr>
              <a:t>ada</a:t>
            </a:r>
            <a:r>
              <a:rPr lang="en-GB" sz="3500" b="1" dirty="0">
                <a:latin typeface="Bahnschrift" panose="020B0502040204020203" pitchFamily="34" charset="0"/>
              </a:rPr>
              <a:t> pada </a:t>
            </a:r>
            <a:r>
              <a:rPr lang="en-GB" sz="3500" b="1" dirty="0" err="1">
                <a:latin typeface="Bahnschrift" panose="020B0502040204020203" pitchFamily="34" charset="0"/>
              </a:rPr>
              <a:t>perubahan</a:t>
            </a:r>
            <a:r>
              <a:rPr lang="en-GB" sz="3500" b="1" dirty="0">
                <a:latin typeface="Bahnschrift" panose="020B0502040204020203" pitchFamily="34" charset="0"/>
              </a:rPr>
              <a:t> </a:t>
            </a:r>
            <a:r>
              <a:rPr lang="en-GB" sz="3500" b="1" dirty="0" err="1">
                <a:latin typeface="Bahnschrift" panose="020B0502040204020203" pitchFamily="34" charset="0"/>
              </a:rPr>
              <a:t>APBKal</a:t>
            </a:r>
            <a:r>
              <a:rPr lang="en-GB" sz="3500" b="1" dirty="0">
                <a:latin typeface="Bahnschrift" panose="020B0502040204020203" pitchFamily="34" charset="0"/>
              </a:rPr>
              <a:t> 2020</a:t>
            </a:r>
            <a:endParaRPr lang="en-US" sz="3500" b="1" dirty="0">
              <a:latin typeface="Bahnschrif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22028" y="918718"/>
            <a:ext cx="7409793" cy="73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sz="3200" b="1" dirty="0" err="1">
                <a:latin typeface="Andalus"/>
                <a:cs typeface="Arial" panose="020B0604020202020204" pitchFamily="34" charset="0"/>
              </a:rPr>
              <a:t>Pembinaan</a:t>
            </a:r>
            <a:r>
              <a:rPr lang="en-US" sz="3200" b="1" dirty="0">
                <a:latin typeface="Andalus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ndalus"/>
                <a:cs typeface="Arial" panose="020B0604020202020204" pitchFamily="34" charset="0"/>
              </a:rPr>
              <a:t>Kemasyarakatan</a:t>
            </a:r>
            <a:r>
              <a:rPr lang="en-US" sz="3200" b="1" dirty="0">
                <a:latin typeface="Andalus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ndalus"/>
                <a:cs typeface="Arial" panose="020B0604020202020204" pitchFamily="34" charset="0"/>
              </a:rPr>
              <a:t>Desa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/>
              <a:ea typeface="+mj-ea"/>
              <a:cs typeface="+mj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21172"/>
              </p:ext>
            </p:extLst>
          </p:nvPr>
        </p:nvGraphicFramePr>
        <p:xfrm>
          <a:off x="597338" y="1634065"/>
          <a:ext cx="10895724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63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76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 err="1">
                          <a:latin typeface="Andalus"/>
                        </a:rPr>
                        <a:t>Kode</a:t>
                      </a:r>
                      <a:endParaRPr lang="en-US" sz="2500" b="1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 err="1">
                          <a:latin typeface="Andalus"/>
                        </a:rPr>
                        <a:t>Kegiatan</a:t>
                      </a:r>
                      <a:endParaRPr lang="en-US" sz="2500" b="1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 err="1">
                          <a:latin typeface="Andalus"/>
                        </a:rPr>
                        <a:t>Keterangan</a:t>
                      </a:r>
                      <a:endParaRPr lang="en-US" sz="2500" b="1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ndalus"/>
                        </a:rPr>
                        <a:t>3.1.04</a:t>
                      </a:r>
                      <a:endParaRPr lang="en-US" sz="20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Andalus"/>
                        </a:rPr>
                        <a:t>Pelatihan</a:t>
                      </a:r>
                      <a:r>
                        <a:rPr lang="en-GB" sz="2000" dirty="0">
                          <a:latin typeface="Andalus"/>
                        </a:rPr>
                        <a:t> </a:t>
                      </a:r>
                      <a:r>
                        <a:rPr lang="en-GB" sz="2000" dirty="0" err="1">
                          <a:latin typeface="Andalus"/>
                        </a:rPr>
                        <a:t>kesiapsiagaan</a:t>
                      </a:r>
                      <a:r>
                        <a:rPr lang="en-GB" sz="2000" dirty="0">
                          <a:latin typeface="Andalus"/>
                        </a:rPr>
                        <a:t>/</a:t>
                      </a:r>
                      <a:r>
                        <a:rPr lang="en-GB" sz="2000" baseline="0" dirty="0">
                          <a:latin typeface="Andalus"/>
                        </a:rPr>
                        <a:t> </a:t>
                      </a:r>
                      <a:r>
                        <a:rPr lang="en-GB" sz="2000" baseline="0" dirty="0" err="1">
                          <a:latin typeface="Andalus"/>
                        </a:rPr>
                        <a:t>tanggap</a:t>
                      </a:r>
                      <a:r>
                        <a:rPr lang="en-GB" sz="2000" baseline="0" dirty="0">
                          <a:latin typeface="Andalus"/>
                        </a:rPr>
                        <a:t> </a:t>
                      </a:r>
                      <a:r>
                        <a:rPr lang="en-GB" sz="2000" baseline="0" dirty="0" err="1">
                          <a:latin typeface="Andalus"/>
                        </a:rPr>
                        <a:t>bencana</a:t>
                      </a:r>
                      <a:r>
                        <a:rPr lang="en-GB" sz="2000" baseline="0" dirty="0">
                          <a:latin typeface="Andalus"/>
                        </a:rPr>
                        <a:t> </a:t>
                      </a:r>
                      <a:r>
                        <a:rPr lang="en-GB" sz="2000" baseline="0" dirty="0" err="1">
                          <a:latin typeface="Andalus"/>
                        </a:rPr>
                        <a:t>skala</a:t>
                      </a:r>
                      <a:r>
                        <a:rPr lang="en-GB" sz="2000" baseline="0" dirty="0">
                          <a:latin typeface="Andalus"/>
                        </a:rPr>
                        <a:t> </a:t>
                      </a:r>
                      <a:r>
                        <a:rPr lang="en-GB" sz="2000" baseline="0" dirty="0" err="1">
                          <a:latin typeface="Andalus"/>
                        </a:rPr>
                        <a:t>lokal</a:t>
                      </a:r>
                      <a:r>
                        <a:rPr lang="en-GB" sz="2000" baseline="0" dirty="0">
                          <a:latin typeface="Andalus"/>
                        </a:rPr>
                        <a:t> </a:t>
                      </a:r>
                      <a:r>
                        <a:rPr lang="en-GB" sz="2000" baseline="0" dirty="0" err="1">
                          <a:latin typeface="Andalus"/>
                        </a:rPr>
                        <a:t>desa</a:t>
                      </a:r>
                      <a:endParaRPr lang="en-US" sz="20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Andalus"/>
                        </a:rPr>
                        <a:t>Pelatihan</a:t>
                      </a:r>
                      <a:r>
                        <a:rPr lang="en-GB" sz="2000" dirty="0">
                          <a:latin typeface="Andalus"/>
                        </a:rPr>
                        <a:t> / </a:t>
                      </a:r>
                      <a:r>
                        <a:rPr lang="en-GB" sz="2000" dirty="0" err="1">
                          <a:latin typeface="Andalus"/>
                        </a:rPr>
                        <a:t>sosialisasi</a:t>
                      </a:r>
                      <a:r>
                        <a:rPr lang="en-GB" sz="2000" dirty="0">
                          <a:latin typeface="Andalus"/>
                        </a:rPr>
                        <a:t> New Normal Covid-19</a:t>
                      </a:r>
                      <a:endParaRPr lang="en-US" sz="2000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ndalus"/>
                        </a:rPr>
                        <a:t>3.1.05</a:t>
                      </a:r>
                      <a:endParaRPr lang="en-US" sz="20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Andalus"/>
                        </a:rPr>
                        <a:t>Penyediaan</a:t>
                      </a:r>
                      <a:r>
                        <a:rPr lang="en-GB" sz="2000" dirty="0">
                          <a:latin typeface="Andalus"/>
                        </a:rPr>
                        <a:t> pos </a:t>
                      </a:r>
                      <a:r>
                        <a:rPr lang="en-GB" sz="2000" dirty="0" err="1">
                          <a:latin typeface="Andalus"/>
                        </a:rPr>
                        <a:t>kesiapsiagaan</a:t>
                      </a:r>
                      <a:r>
                        <a:rPr lang="en-GB" sz="2000" dirty="0">
                          <a:latin typeface="Andalus"/>
                        </a:rPr>
                        <a:t> </a:t>
                      </a:r>
                      <a:r>
                        <a:rPr lang="en-GB" sz="2000" dirty="0" err="1">
                          <a:latin typeface="Andalus"/>
                        </a:rPr>
                        <a:t>bencana</a:t>
                      </a:r>
                      <a:r>
                        <a:rPr lang="en-GB" sz="2000" baseline="0" dirty="0">
                          <a:latin typeface="Andalus"/>
                        </a:rPr>
                        <a:t> </a:t>
                      </a:r>
                      <a:r>
                        <a:rPr lang="en-GB" sz="2000" baseline="0" dirty="0" err="1">
                          <a:latin typeface="Andalus"/>
                        </a:rPr>
                        <a:t>skala</a:t>
                      </a:r>
                      <a:r>
                        <a:rPr lang="en-GB" sz="2000" baseline="0" dirty="0">
                          <a:latin typeface="Andalus"/>
                        </a:rPr>
                        <a:t> </a:t>
                      </a:r>
                      <a:r>
                        <a:rPr lang="en-GB" sz="2000" baseline="0" dirty="0" err="1">
                          <a:latin typeface="Andalus"/>
                        </a:rPr>
                        <a:t>lokal</a:t>
                      </a:r>
                      <a:r>
                        <a:rPr lang="en-GB" sz="2000" baseline="0" dirty="0">
                          <a:latin typeface="Andalus"/>
                        </a:rPr>
                        <a:t> </a:t>
                      </a:r>
                      <a:r>
                        <a:rPr lang="en-GB" sz="2000" baseline="0" dirty="0" err="1">
                          <a:latin typeface="Andalus"/>
                        </a:rPr>
                        <a:t>desa</a:t>
                      </a:r>
                      <a:endParaRPr lang="en-US" sz="20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Andalus"/>
                        </a:rPr>
                        <a:t>Pengadaan</a:t>
                      </a:r>
                      <a:r>
                        <a:rPr lang="en-GB" sz="2000" dirty="0">
                          <a:latin typeface="Andalus"/>
                        </a:rPr>
                        <a:t> </a:t>
                      </a:r>
                      <a:r>
                        <a:rPr lang="en-GB" sz="2000" dirty="0" err="1">
                          <a:latin typeface="Andalus"/>
                        </a:rPr>
                        <a:t>sarpras</a:t>
                      </a:r>
                      <a:r>
                        <a:rPr lang="en-GB" sz="2000" dirty="0">
                          <a:latin typeface="Andalus"/>
                        </a:rPr>
                        <a:t> </a:t>
                      </a:r>
                      <a:r>
                        <a:rPr lang="en-GB" sz="2000" dirty="0" err="1">
                          <a:latin typeface="Andalus"/>
                        </a:rPr>
                        <a:t>posko</a:t>
                      </a:r>
                      <a:r>
                        <a:rPr lang="en-GB" sz="2000" dirty="0">
                          <a:latin typeface="Andalus"/>
                        </a:rPr>
                        <a:t> </a:t>
                      </a:r>
                      <a:r>
                        <a:rPr lang="en-GB" sz="2000" dirty="0" err="1">
                          <a:latin typeface="Andalus"/>
                        </a:rPr>
                        <a:t>tim</a:t>
                      </a:r>
                      <a:r>
                        <a:rPr lang="en-GB" sz="2000" dirty="0">
                          <a:latin typeface="Andalus"/>
                        </a:rPr>
                        <a:t> </a:t>
                      </a:r>
                      <a:r>
                        <a:rPr lang="en-GB" sz="2000" dirty="0" err="1">
                          <a:latin typeface="Andalus"/>
                        </a:rPr>
                        <a:t>relawan</a:t>
                      </a:r>
                      <a:r>
                        <a:rPr lang="en-GB" sz="2000" baseline="0" dirty="0">
                          <a:latin typeface="Andalus"/>
                        </a:rPr>
                        <a:t> </a:t>
                      </a:r>
                      <a:r>
                        <a:rPr lang="en-GB" sz="2000" baseline="0" dirty="0" err="1">
                          <a:latin typeface="Andalus"/>
                        </a:rPr>
                        <a:t>desa</a:t>
                      </a:r>
                      <a:r>
                        <a:rPr lang="en-GB" sz="2000" baseline="0" dirty="0">
                          <a:latin typeface="Andalus"/>
                        </a:rPr>
                        <a:t> </a:t>
                      </a:r>
                      <a:r>
                        <a:rPr lang="en-GB" sz="2000" baseline="0" dirty="0" err="1">
                          <a:latin typeface="Andalus"/>
                        </a:rPr>
                        <a:t>lawan</a:t>
                      </a:r>
                      <a:r>
                        <a:rPr lang="en-GB" sz="2000" baseline="0" dirty="0">
                          <a:latin typeface="Andalus"/>
                        </a:rPr>
                        <a:t> covid-19</a:t>
                      </a:r>
                      <a:endParaRPr lang="en-GB" sz="2000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38811E9E-7B94-4155-AEE8-FFA56B6715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34355"/>
          </a:xfrm>
        </p:spPr>
        <p:txBody>
          <a:bodyPr>
            <a:noAutofit/>
          </a:bodyPr>
          <a:lstStyle/>
          <a:p>
            <a:r>
              <a:rPr lang="en-GB" sz="3500" b="1" dirty="0" err="1">
                <a:latin typeface="Bahnschrift" panose="020B0502040204020203" pitchFamily="34" charset="0"/>
              </a:rPr>
              <a:t>Kegiatan</a:t>
            </a:r>
            <a:r>
              <a:rPr lang="en-GB" sz="3500" b="1" dirty="0">
                <a:latin typeface="Bahnschrift" panose="020B0502040204020203" pitchFamily="34" charset="0"/>
              </a:rPr>
              <a:t> </a:t>
            </a:r>
            <a:r>
              <a:rPr lang="en-GB" sz="3500" b="1" dirty="0" err="1">
                <a:latin typeface="Bahnschrift" panose="020B0502040204020203" pitchFamily="34" charset="0"/>
              </a:rPr>
              <a:t>wajib</a:t>
            </a:r>
            <a:r>
              <a:rPr lang="en-GB" sz="3500" b="1" dirty="0">
                <a:latin typeface="Bahnschrift" panose="020B0502040204020203" pitchFamily="34" charset="0"/>
              </a:rPr>
              <a:t> </a:t>
            </a:r>
            <a:r>
              <a:rPr lang="en-GB" sz="3500" b="1" dirty="0" err="1">
                <a:latin typeface="Bahnschrift" panose="020B0502040204020203" pitchFamily="34" charset="0"/>
              </a:rPr>
              <a:t>ada</a:t>
            </a:r>
            <a:r>
              <a:rPr lang="en-GB" sz="3500" b="1" dirty="0">
                <a:latin typeface="Bahnschrift" panose="020B0502040204020203" pitchFamily="34" charset="0"/>
              </a:rPr>
              <a:t> pada </a:t>
            </a:r>
            <a:r>
              <a:rPr lang="en-GB" sz="3500" b="1" dirty="0" err="1">
                <a:latin typeface="Bahnschrift" panose="020B0502040204020203" pitchFamily="34" charset="0"/>
              </a:rPr>
              <a:t>perubahan</a:t>
            </a:r>
            <a:r>
              <a:rPr lang="en-GB" sz="3500" b="1" dirty="0">
                <a:latin typeface="Bahnschrift" panose="020B0502040204020203" pitchFamily="34" charset="0"/>
              </a:rPr>
              <a:t> </a:t>
            </a:r>
            <a:r>
              <a:rPr lang="en-GB" sz="3500" b="1" dirty="0" err="1">
                <a:latin typeface="Bahnschrift" panose="020B0502040204020203" pitchFamily="34" charset="0"/>
              </a:rPr>
              <a:t>APBKal</a:t>
            </a:r>
            <a:r>
              <a:rPr lang="en-GB" sz="3500" b="1" dirty="0">
                <a:latin typeface="Bahnschrift" panose="020B0502040204020203" pitchFamily="34" charset="0"/>
              </a:rPr>
              <a:t> 2020</a:t>
            </a:r>
            <a:endParaRPr lang="en-US" sz="3500" b="1" dirty="0">
              <a:latin typeface="Bahnschrif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011754"/>
            <a:ext cx="11845162" cy="73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sz="3200" b="1" dirty="0" err="1">
                <a:latin typeface="Andalus"/>
                <a:cs typeface="Arial" panose="020B0604020202020204" pitchFamily="34" charset="0"/>
              </a:rPr>
              <a:t>Bidang</a:t>
            </a:r>
            <a:r>
              <a:rPr lang="en-US" sz="3200" b="1" dirty="0">
                <a:latin typeface="Andalus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ndalus"/>
                <a:cs typeface="Arial" panose="020B0604020202020204" pitchFamily="34" charset="0"/>
              </a:rPr>
              <a:t>penanggulangan</a:t>
            </a:r>
            <a:r>
              <a:rPr lang="en-US" sz="3200" b="1" dirty="0">
                <a:latin typeface="Andalus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ndalus"/>
                <a:cs typeface="Arial" panose="020B0604020202020204" pitchFamily="34" charset="0"/>
              </a:rPr>
              <a:t>becana</a:t>
            </a:r>
            <a:r>
              <a:rPr lang="en-US" sz="3200" b="1" dirty="0">
                <a:latin typeface="Andalus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ndalus"/>
                <a:cs typeface="Arial" panose="020B0604020202020204" pitchFamily="34" charset="0"/>
              </a:rPr>
              <a:t>keadaan</a:t>
            </a:r>
            <a:r>
              <a:rPr lang="en-US" sz="3200" b="1" dirty="0">
                <a:latin typeface="Andalus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ndalus"/>
                <a:cs typeface="Arial" panose="020B0604020202020204" pitchFamily="34" charset="0"/>
              </a:rPr>
              <a:t>darurat</a:t>
            </a:r>
            <a:r>
              <a:rPr lang="en-US" sz="3200" b="1" dirty="0">
                <a:latin typeface="Andalus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ndalus"/>
                <a:cs typeface="Arial" panose="020B0604020202020204" pitchFamily="34" charset="0"/>
              </a:rPr>
              <a:t>dan</a:t>
            </a:r>
            <a:r>
              <a:rPr lang="en-US" sz="3200" b="1" dirty="0">
                <a:latin typeface="Andalus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ndalus"/>
                <a:cs typeface="Arial" panose="020B0604020202020204" pitchFamily="34" charset="0"/>
              </a:rPr>
              <a:t>mendesak</a:t>
            </a:r>
            <a:r>
              <a:rPr lang="en-US" sz="3200" b="1" dirty="0">
                <a:latin typeface="Andalus"/>
                <a:cs typeface="Arial" panose="020B0604020202020204" pitchFamily="34" charset="0"/>
              </a:rPr>
              <a:t>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007594"/>
              </p:ext>
            </p:extLst>
          </p:nvPr>
        </p:nvGraphicFramePr>
        <p:xfrm>
          <a:off x="623610" y="1808827"/>
          <a:ext cx="10895724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16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atin typeface="Andalus"/>
                        </a:rPr>
                        <a:t>Kode</a:t>
                      </a:r>
                      <a:endParaRPr lang="en-US" sz="2400" b="1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atin typeface="Andalus"/>
                        </a:rPr>
                        <a:t>Kegiatan</a:t>
                      </a:r>
                      <a:endParaRPr lang="en-US" sz="2400" b="1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atin typeface="Andalus"/>
                        </a:rPr>
                        <a:t>Keterangan</a:t>
                      </a:r>
                      <a:endParaRPr lang="en-US" sz="2400" b="1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5.1.01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ndalus"/>
                        </a:rPr>
                        <a:t>Sarana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prasarana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tanggap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darurat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bencana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Pos </a:t>
                      </a:r>
                      <a:r>
                        <a:rPr lang="en-GB" sz="1800" dirty="0" err="1">
                          <a:latin typeface="Andalus"/>
                        </a:rPr>
                        <a:t>tanggap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bencana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desa</a:t>
                      </a:r>
                      <a:r>
                        <a:rPr lang="en-GB" sz="1800" dirty="0">
                          <a:latin typeface="Andalus"/>
                        </a:rPr>
                        <a:t>/</a:t>
                      </a:r>
                      <a:r>
                        <a:rPr lang="en-GB" sz="1800" dirty="0" err="1">
                          <a:latin typeface="Andalus"/>
                        </a:rPr>
                        <a:t>dusun</a:t>
                      </a:r>
                      <a:r>
                        <a:rPr lang="en-GB" sz="1800" dirty="0">
                          <a:latin typeface="Andalus"/>
                        </a:rPr>
                        <a:t>/RT, </a:t>
                      </a:r>
                      <a:r>
                        <a:rPr lang="en-GB" sz="1800" dirty="0" err="1">
                          <a:latin typeface="Andalus"/>
                        </a:rPr>
                        <a:t>ruang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isolasi</a:t>
                      </a:r>
                      <a:r>
                        <a:rPr lang="en-GB" sz="1800" dirty="0">
                          <a:latin typeface="Andalus"/>
                        </a:rPr>
                        <a:t>/</a:t>
                      </a:r>
                      <a:r>
                        <a:rPr lang="en-GB" sz="1800" dirty="0" err="1">
                          <a:latin typeface="Andalus"/>
                        </a:rPr>
                        <a:t>karantina</a:t>
                      </a:r>
                      <a:r>
                        <a:rPr lang="en-GB" sz="1800" dirty="0">
                          <a:latin typeface="Andalus"/>
                        </a:rPr>
                        <a:t>,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bilik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desinfectan</a:t>
                      </a:r>
                      <a:r>
                        <a:rPr lang="en-GB" sz="1800" baseline="0" dirty="0">
                          <a:latin typeface="Andalus"/>
                        </a:rPr>
                        <a:t>, </a:t>
                      </a:r>
                      <a:r>
                        <a:rPr lang="en-GB" sz="1800" baseline="0" dirty="0" err="1">
                          <a:latin typeface="Andalus"/>
                        </a:rPr>
                        <a:t>tempat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cuci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pakai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sabun</a:t>
                      </a:r>
                      <a:endParaRPr lang="en-GB" sz="1800" baseline="0" dirty="0">
                        <a:latin typeface="Andalus"/>
                      </a:endParaRPr>
                    </a:p>
                    <a:p>
                      <a:r>
                        <a:rPr lang="en-GB" sz="1800" baseline="0" dirty="0" err="1">
                          <a:latin typeface="Andalus"/>
                        </a:rPr>
                        <a:t>Sosialisasi</a:t>
                      </a:r>
                      <a:r>
                        <a:rPr lang="en-GB" sz="1800" baseline="0" dirty="0">
                          <a:latin typeface="Andalus"/>
                        </a:rPr>
                        <a:t>/</a:t>
                      </a:r>
                      <a:r>
                        <a:rPr lang="en-GB" sz="1800" baseline="0" dirty="0" err="1">
                          <a:latin typeface="Andalus"/>
                        </a:rPr>
                        <a:t>penyuluhan</a:t>
                      </a:r>
                      <a:r>
                        <a:rPr lang="en-GB" sz="1800" baseline="0" dirty="0">
                          <a:latin typeface="Andalus"/>
                        </a:rPr>
                        <a:t> data </a:t>
                      </a:r>
                      <a:r>
                        <a:rPr lang="en-GB" sz="1800" baseline="0" dirty="0" err="1">
                          <a:latin typeface="Andalus"/>
                        </a:rPr>
                        <a:t>mobilitas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penduduk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desa</a:t>
                      </a:r>
                      <a:r>
                        <a:rPr lang="en-GB" sz="1800" baseline="0" dirty="0">
                          <a:latin typeface="Andalus"/>
                        </a:rPr>
                        <a:t>, data </a:t>
                      </a:r>
                      <a:r>
                        <a:rPr lang="en-GB" sz="1800" baseline="0" dirty="0" err="1">
                          <a:latin typeface="Andalus"/>
                        </a:rPr>
                        <a:t>korban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terdampak</a:t>
                      </a:r>
                      <a:r>
                        <a:rPr lang="en-GB" sz="1800" baseline="0" dirty="0">
                          <a:latin typeface="Andalus"/>
                        </a:rPr>
                        <a:t>, </a:t>
                      </a:r>
                      <a:r>
                        <a:rPr lang="en-GB" sz="1800" baseline="0" dirty="0" err="1">
                          <a:latin typeface="Andalus"/>
                        </a:rPr>
                        <a:t>sterilisasi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fasilitas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umum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dan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fasilitas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sosial</a:t>
                      </a:r>
                      <a:r>
                        <a:rPr lang="en-GB" sz="1800" baseline="0" dirty="0">
                          <a:latin typeface="Andalus"/>
                        </a:rPr>
                        <a:t>, </a:t>
                      </a:r>
                      <a:r>
                        <a:rPr lang="en-GB" sz="1800" baseline="0" dirty="0" err="1">
                          <a:latin typeface="Andalus"/>
                        </a:rPr>
                        <a:t>pelayanan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kesehatan</a:t>
                      </a:r>
                      <a:r>
                        <a:rPr lang="en-GB" sz="1800" baseline="0" dirty="0">
                          <a:latin typeface="Andalus"/>
                        </a:rPr>
                        <a:t>, </a:t>
                      </a:r>
                      <a:r>
                        <a:rPr lang="en-GB" sz="1800" baseline="0" dirty="0" err="1">
                          <a:latin typeface="Andalus"/>
                        </a:rPr>
                        <a:t>evakuasi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korban</a:t>
                      </a:r>
                      <a:r>
                        <a:rPr lang="en-GB" sz="1800" baseline="0" dirty="0">
                          <a:latin typeface="Andalus"/>
                        </a:rPr>
                        <a:t>, </a:t>
                      </a:r>
                      <a:r>
                        <a:rPr lang="en-GB" sz="1800" baseline="0" dirty="0" err="1">
                          <a:latin typeface="Andalus"/>
                        </a:rPr>
                        <a:t>publikasi</a:t>
                      </a:r>
                      <a:r>
                        <a:rPr lang="en-GB" sz="1800" baseline="0" dirty="0">
                          <a:latin typeface="Andalus"/>
                        </a:rPr>
                        <a:t>/</a:t>
                      </a:r>
                      <a:r>
                        <a:rPr lang="en-GB" sz="1800" baseline="0" dirty="0" err="1">
                          <a:latin typeface="Andalus"/>
                        </a:rPr>
                        <a:t>layanan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informasi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darurat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bencana</a:t>
                      </a:r>
                      <a:r>
                        <a:rPr lang="en-GB" sz="1800" baseline="0" dirty="0">
                          <a:latin typeface="Andalus"/>
                        </a:rPr>
                        <a:t>, </a:t>
                      </a:r>
                      <a:r>
                        <a:rPr lang="en-GB" sz="1800" baseline="0" dirty="0" err="1">
                          <a:latin typeface="Andalus"/>
                        </a:rPr>
                        <a:t>peralatan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dan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operasional</a:t>
                      </a:r>
                      <a:r>
                        <a:rPr lang="en-GB" sz="1800" baseline="0" dirty="0">
                          <a:latin typeface="Andalus"/>
                        </a:rPr>
                        <a:t> e-DMC </a:t>
                      </a:r>
                      <a:r>
                        <a:rPr lang="en-GB" sz="1800" baseline="0" dirty="0" err="1">
                          <a:latin typeface="Andalus"/>
                        </a:rPr>
                        <a:t>berupa</a:t>
                      </a:r>
                      <a:r>
                        <a:rPr lang="en-GB" sz="1800" baseline="0" dirty="0">
                          <a:latin typeface="Andalus"/>
                        </a:rPr>
                        <a:t> HP android, </a:t>
                      </a:r>
                      <a:r>
                        <a:rPr lang="en-GB" sz="1800" baseline="0" dirty="0" err="1">
                          <a:latin typeface="Andalus"/>
                        </a:rPr>
                        <a:t>dan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paket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pulsa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5.1.02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ndalus"/>
                        </a:rPr>
                        <a:t>Perlengkapan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kesehatan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tanggap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darurat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Vitamin, </a:t>
                      </a:r>
                      <a:r>
                        <a:rPr lang="en-GB" sz="1800" dirty="0" err="1">
                          <a:latin typeface="Andalus"/>
                        </a:rPr>
                        <a:t>obat-obatan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ringan</a:t>
                      </a:r>
                      <a:r>
                        <a:rPr lang="en-GB" sz="1800" dirty="0">
                          <a:latin typeface="Andalus"/>
                        </a:rPr>
                        <a:t>, </a:t>
                      </a:r>
                      <a:r>
                        <a:rPr lang="en-GB" sz="1800" dirty="0" err="1">
                          <a:latin typeface="Andalus"/>
                        </a:rPr>
                        <a:t>antiseptik</a:t>
                      </a:r>
                      <a:r>
                        <a:rPr lang="en-GB" sz="1800" dirty="0">
                          <a:latin typeface="Andalus"/>
                        </a:rPr>
                        <a:t>, </a:t>
                      </a:r>
                      <a:r>
                        <a:rPr lang="en-GB" sz="1800" dirty="0" err="1">
                          <a:latin typeface="Andalus"/>
                        </a:rPr>
                        <a:t>alat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penyemprot</a:t>
                      </a:r>
                      <a:r>
                        <a:rPr lang="en-GB" sz="1800" dirty="0">
                          <a:latin typeface="Andalus"/>
                        </a:rPr>
                        <a:t>,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alat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pelindung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diri</a:t>
                      </a:r>
                      <a:r>
                        <a:rPr lang="en-GB" sz="1800" baseline="0" dirty="0">
                          <a:latin typeface="Andalus"/>
                        </a:rPr>
                        <a:t> (APD)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5.1.03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ndalus"/>
                        </a:rPr>
                        <a:t>Terselenggaranya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pelayanan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tangga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darurat</a:t>
                      </a:r>
                      <a:r>
                        <a:rPr lang="en-GB" sz="1800" baseline="0" dirty="0">
                          <a:latin typeface="Andalus"/>
                        </a:rPr>
                        <a:t> </a:t>
                      </a:r>
                      <a:r>
                        <a:rPr lang="en-GB" sz="1800" baseline="0" dirty="0" err="1">
                          <a:latin typeface="Andalus"/>
                        </a:rPr>
                        <a:t>bencana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aseline="0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5.2.01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ndalus"/>
                        </a:rPr>
                        <a:t>Keadaan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darurat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aseline="0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ndalus"/>
                        </a:rPr>
                        <a:t>5.3.01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ndalus"/>
                        </a:rPr>
                        <a:t>Bantuan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Langsung</a:t>
                      </a:r>
                      <a:r>
                        <a:rPr lang="en-GB" sz="1800" dirty="0">
                          <a:latin typeface="Andalus"/>
                        </a:rPr>
                        <a:t> </a:t>
                      </a:r>
                      <a:r>
                        <a:rPr lang="en-GB" sz="1800" dirty="0" err="1">
                          <a:latin typeface="Andalus"/>
                        </a:rPr>
                        <a:t>Tunai</a:t>
                      </a:r>
                      <a:endParaRPr lang="en-US" sz="1800" dirty="0">
                        <a:latin typeface="Andal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aseline="0" dirty="0">
                        <a:latin typeface="Andalu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62EC7CEF-6B19-4F39-9C61-234C527854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773510"/>
            <a:ext cx="10972800" cy="2352656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KODE &amp; JENIS BELANJA (KEGIATAN)</a:t>
            </a:r>
            <a:br>
              <a:rPr lang="en-US" dirty="0"/>
            </a:br>
            <a:r>
              <a:rPr lang="en-US" dirty="0"/>
              <a:t>BIDANG PELAKSANAAN PEMBANGUNAN DESA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970838"/>
          </a:xfrm>
        </p:spPr>
        <p:txBody>
          <a:bodyPr>
            <a:normAutofit/>
          </a:bodyPr>
          <a:lstStyle/>
          <a:p>
            <a:r>
              <a:rPr lang="id-ID" dirty="0"/>
              <a:t>LAMPIRAN </a:t>
            </a:r>
            <a:r>
              <a:rPr lang="en-US" dirty="0"/>
              <a:t>: PERBUB  </a:t>
            </a:r>
            <a:r>
              <a:rPr lang="id-ID" dirty="0"/>
              <a:t>N</a:t>
            </a:r>
            <a:r>
              <a:rPr lang="en-US" dirty="0"/>
              <a:t>O</a:t>
            </a:r>
            <a:r>
              <a:rPr lang="id-ID" dirty="0"/>
              <a:t> </a:t>
            </a:r>
            <a:r>
              <a:rPr lang="en-US" dirty="0"/>
              <a:t>61</a:t>
            </a:r>
            <a:r>
              <a:rPr lang="id-ID" dirty="0"/>
              <a:t>  T</a:t>
            </a:r>
            <a:r>
              <a:rPr lang="en-US" dirty="0"/>
              <a:t>H </a:t>
            </a:r>
            <a:r>
              <a:rPr lang="id-ID" dirty="0"/>
              <a:t>201</a:t>
            </a:r>
            <a:r>
              <a:rPr lang="en-US" dirty="0"/>
              <a:t>8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id-ID" dirty="0"/>
              <a:t>PEDOMAN PENGELOLAAN KEUANGAN DESA</a:t>
            </a:r>
            <a:endParaRPr lang="en-US" dirty="0"/>
          </a:p>
        </p:txBody>
      </p:sp>
      <p:pic>
        <p:nvPicPr>
          <p:cNvPr id="5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3217FCA0-B112-42C4-A2E2-32156368F1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0CA69F-96B2-47A6-9005-129DACB2A747}"/>
              </a:ext>
            </a:extLst>
          </p:cNvPr>
          <p:cNvSpPr/>
          <p:nvPr/>
        </p:nvSpPr>
        <p:spPr>
          <a:xfrm>
            <a:off x="516024" y="2573763"/>
            <a:ext cx="11159952" cy="105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293" y="517505"/>
            <a:ext cx="9144000" cy="4987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800" dirty="0"/>
              <a:t>KODE &amp; JENIS BELANJA (KEGIATAN)</a:t>
            </a:r>
            <a:br>
              <a:rPr lang="en-US" sz="1800" dirty="0"/>
            </a:br>
            <a:r>
              <a:rPr lang="en-US" sz="1800" dirty="0"/>
              <a:t>BIDANG PELAKSANAAN PEMBANGUNAN DESA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8189CDE7-4829-48DC-BE86-98813785B0AE}" type="datetime1">
              <a:rPr lang="en-US" smtClean="0"/>
              <a:pPr/>
              <a:t>7/23/2020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6983" y="90154"/>
            <a:ext cx="9144000" cy="3231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500" dirty="0"/>
              <a:t>LAMPIRAN </a:t>
            </a:r>
            <a:r>
              <a:rPr lang="en-US" sz="1500" dirty="0"/>
              <a:t>: PERBUB  </a:t>
            </a:r>
            <a:r>
              <a:rPr lang="id-ID" sz="1500" dirty="0"/>
              <a:t>N</a:t>
            </a:r>
            <a:r>
              <a:rPr lang="en-US" sz="1500" dirty="0"/>
              <a:t>O</a:t>
            </a:r>
            <a:r>
              <a:rPr lang="id-ID" sz="1500" dirty="0"/>
              <a:t> </a:t>
            </a:r>
            <a:r>
              <a:rPr lang="en-US" sz="1500" dirty="0"/>
              <a:t>61</a:t>
            </a:r>
            <a:r>
              <a:rPr lang="id-ID" sz="1500" dirty="0"/>
              <a:t>  T</a:t>
            </a:r>
            <a:r>
              <a:rPr lang="en-US" sz="1500" dirty="0"/>
              <a:t>H </a:t>
            </a:r>
            <a:r>
              <a:rPr lang="id-ID" sz="1500" dirty="0"/>
              <a:t>201</a:t>
            </a:r>
            <a:r>
              <a:rPr lang="en-US" sz="1500" dirty="0"/>
              <a:t>8 </a:t>
            </a:r>
            <a:r>
              <a:rPr lang="en-US" sz="1500" dirty="0" err="1"/>
              <a:t>ttg</a:t>
            </a:r>
            <a:r>
              <a:rPr lang="en-US" sz="1500" dirty="0"/>
              <a:t> </a:t>
            </a:r>
            <a:r>
              <a:rPr lang="id-ID" sz="1500" dirty="0"/>
              <a:t>PEDOMAN PENGELOLAAN KEUANGAN DESA</a:t>
            </a:r>
            <a:endParaRPr lang="en-US" sz="135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7648" y="1182710"/>
          <a:ext cx="8616287" cy="5029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0487">
                  <a:extLst>
                    <a:ext uri="{9D8B030D-6E8A-4147-A177-3AD203B41FA5}">
                      <a16:colId xmlns:a16="http://schemas.microsoft.com/office/drawing/2014/main" xmlns="" val="35200375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39225865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3595724862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xmlns="" val="1256096361"/>
                    </a:ext>
                  </a:extLst>
                </a:gridCol>
              </a:tblGrid>
              <a:tr h="215909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18288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1</a:t>
                      </a:r>
                    </a:p>
                  </a:txBody>
                  <a:tcPr marL="0" marR="0" marT="18288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18288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Sub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Bidang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Pendidikan</a:t>
                      </a:r>
                      <a:r>
                        <a:rPr lang="en-US" sz="1800" baseline="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(PAUD)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182880" marB="0" anchor="ctr"/>
                </a:tc>
                <a:extLst>
                  <a:ext uri="{0D108BD9-81ED-4DB2-BD59-A6C34878D82A}">
                    <a16:rowId xmlns:a16="http://schemas.microsoft.com/office/drawing/2014/main" xmlns="" val="29650663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2</a:t>
                      </a:r>
                      <a:endParaRPr lang="en-US" sz="18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1</a:t>
                      </a:r>
                      <a:endParaRPr lang="en-US" sz="18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15240" marR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man Old Style"/>
                          <a:ea typeface="Georgia"/>
                          <a:cs typeface="Georgia"/>
                        </a:rPr>
                        <a:t>01</a:t>
                      </a:r>
                      <a:endParaRPr lang="en-US" sz="180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25400" marR="309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Penyelenggaraan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PAUD/TK/TPA/TKA/TPQ/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Madrasah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Non Formal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Milik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Desa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(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Bantuan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Honor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Pengajar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Pakaian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Seragam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Operasional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,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dst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)</a:t>
                      </a:r>
                      <a:endParaRPr lang="en-US" sz="18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extLst>
                  <a:ext uri="{0D108BD9-81ED-4DB2-BD59-A6C34878D82A}">
                    <a16:rowId xmlns:a16="http://schemas.microsoft.com/office/drawing/2014/main" xmlns="" val="12043524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Bookman Old Style"/>
                          <a:ea typeface="Georgia"/>
                          <a:cs typeface="Georgia"/>
                        </a:rPr>
                        <a:t>2</a:t>
                      </a:r>
                      <a:endParaRPr lang="en-US" sz="180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man Old Style"/>
                          <a:ea typeface="Georgia"/>
                          <a:cs typeface="Georgia"/>
                        </a:rPr>
                        <a:t>1</a:t>
                      </a:r>
                      <a:endParaRPr lang="en-US" sz="180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15240" marR="254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man Old Style"/>
                          <a:ea typeface="Georgia"/>
                          <a:cs typeface="Georgia"/>
                        </a:rPr>
                        <a:t>02</a:t>
                      </a:r>
                      <a:endParaRPr lang="en-US" sz="180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man Old Style"/>
                          <a:ea typeface="Georgia"/>
                          <a:cs typeface="Georgia"/>
                        </a:rPr>
                        <a:t>Dukungan Penyelenggaraan PAUD (APE, Sarana PAUD,dst)</a:t>
                      </a:r>
                      <a:endParaRPr lang="en-US" sz="180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extLst>
                  <a:ext uri="{0D108BD9-81ED-4DB2-BD59-A6C34878D82A}">
                    <a16:rowId xmlns:a16="http://schemas.microsoft.com/office/drawing/2014/main" xmlns="" val="4306314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2</a:t>
                      </a:r>
                      <a:endParaRPr lang="en-US" sz="18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1</a:t>
                      </a:r>
                      <a:endParaRPr lang="en-US" sz="18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15240" marR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05</a:t>
                      </a:r>
                      <a:endParaRPr lang="en-US" sz="18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25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Pemeliharaan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Sarana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dan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Prasarana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PAUD/TK/TPA/TKA/TPQ/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Madrasah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Non- Formal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Milik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Desa</a:t>
                      </a:r>
                      <a:endParaRPr lang="en-US" sz="18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extLst>
                  <a:ext uri="{0D108BD9-81ED-4DB2-BD59-A6C34878D82A}">
                    <a16:rowId xmlns:a16="http://schemas.microsoft.com/office/drawing/2014/main" xmlns="" val="318908128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man Old Style"/>
                          <a:ea typeface="Georgia"/>
                          <a:cs typeface="Georgia"/>
                        </a:rPr>
                        <a:t>2</a:t>
                      </a:r>
                      <a:endParaRPr lang="en-US" sz="180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man Old Style"/>
                          <a:ea typeface="Georgia"/>
                          <a:cs typeface="Georgia"/>
                        </a:rPr>
                        <a:t>1</a:t>
                      </a:r>
                      <a:endParaRPr lang="en-US" sz="180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15240" marR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man Old Style"/>
                          <a:ea typeface="Georgia"/>
                          <a:cs typeface="Georgia"/>
                        </a:rPr>
                        <a:t>06</a:t>
                      </a:r>
                      <a:endParaRPr lang="en-US" sz="180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25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Pembangunan/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Rehabilitasi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/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Pengadaan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Sarana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Prasarana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/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Alat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Peraga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Edukatif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(APE) PAUD/ TK/TPA/TKA/TPQ/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Madrasah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Non-Formal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Milik</a:t>
                      </a:r>
                      <a:r>
                        <a:rPr lang="en-US" sz="1800" dirty="0">
                          <a:latin typeface="Bookman Old Style"/>
                          <a:ea typeface="Georgia"/>
                          <a:cs typeface="Georgia"/>
                        </a:rPr>
                        <a:t> </a:t>
                      </a:r>
                      <a:r>
                        <a:rPr lang="en-US" sz="1800" dirty="0" err="1">
                          <a:latin typeface="Bookman Old Style"/>
                          <a:ea typeface="Georgia"/>
                          <a:cs typeface="Georgia"/>
                        </a:rPr>
                        <a:t>Desa</a:t>
                      </a:r>
                      <a:endParaRPr lang="en-US" sz="18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extLst>
                  <a:ext uri="{0D108BD9-81ED-4DB2-BD59-A6C34878D82A}">
                    <a16:rowId xmlns:a16="http://schemas.microsoft.com/office/drawing/2014/main" xmlns="" val="22139763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Bookman Old Style"/>
                          <a:ea typeface="Georgia"/>
                          <a:cs typeface="Georgia"/>
                        </a:rPr>
                        <a:t>2</a:t>
                      </a:r>
                      <a:endParaRPr lang="en-US" sz="18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Bookman Old Style"/>
                          <a:ea typeface="Georgia"/>
                          <a:cs typeface="Georgia"/>
                        </a:rPr>
                        <a:t>1</a:t>
                      </a:r>
                      <a:endParaRPr lang="en-US" sz="180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15240" marR="254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Bookman Old Style"/>
                          <a:ea typeface="Georgia"/>
                          <a:cs typeface="Georgia"/>
                        </a:rPr>
                        <a:t>90</a:t>
                      </a:r>
                      <a:endParaRPr lang="en-US" sz="180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rgbClr val="000000"/>
                          </a:solidFill>
                          <a:latin typeface="Bookman Old Style"/>
                          <a:ea typeface="Georgia"/>
                          <a:cs typeface="Tahoma"/>
                        </a:rPr>
                        <a:t>Pembangunan/rehabilitasi Gedung PAUD/TK Milik Desa</a:t>
                      </a:r>
                      <a:endParaRPr lang="en-US" sz="180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extLst>
                  <a:ext uri="{0D108BD9-81ED-4DB2-BD59-A6C34878D82A}">
                    <a16:rowId xmlns:a16="http://schemas.microsoft.com/office/drawing/2014/main" xmlns="" val="328610829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Bookman Old Style"/>
                          <a:ea typeface="Georgia"/>
                          <a:cs typeface="Georgia"/>
                        </a:rPr>
                        <a:t>2</a:t>
                      </a:r>
                      <a:endParaRPr lang="en-US" sz="18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Bookman Old Style"/>
                          <a:ea typeface="Georgia"/>
                          <a:cs typeface="Georgia"/>
                        </a:rPr>
                        <a:t>1</a:t>
                      </a:r>
                      <a:endParaRPr lang="en-US" sz="18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15240" marR="254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Bookman Old Style"/>
                          <a:ea typeface="Georgia"/>
                          <a:cs typeface="Georgia"/>
                        </a:rPr>
                        <a:t>91</a:t>
                      </a:r>
                      <a:endParaRPr lang="en-US" sz="18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000000"/>
                          </a:solidFill>
                          <a:latin typeface="Bookman Old Style"/>
                          <a:ea typeface="Georgia"/>
                          <a:cs typeface="Tahoma"/>
                        </a:rPr>
                        <a:t>pemeliharaan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Bookman Old Style"/>
                          <a:ea typeface="Georgia"/>
                          <a:cs typeface="Tahoma"/>
                        </a:rPr>
                        <a:t>  </a:t>
                      </a:r>
                      <a:r>
                        <a:rPr lang="id-ID" sz="1800" dirty="0">
                          <a:solidFill>
                            <a:srgbClr val="000000"/>
                          </a:solidFill>
                          <a:latin typeface="Bookman Old Style"/>
                          <a:ea typeface="Georgia"/>
                          <a:cs typeface="Tahoma"/>
                        </a:rPr>
                        <a:t>gedung PAUD/TK Milik Desa</a:t>
                      </a:r>
                      <a:endParaRPr lang="en-US" sz="1800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extLst>
                  <a:ext uri="{0D108BD9-81ED-4DB2-BD59-A6C34878D82A}">
                    <a16:rowId xmlns:a16="http://schemas.microsoft.com/office/drawing/2014/main" xmlns="" val="40909365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18288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182880" marB="0" anchor="ctr"/>
                </a:tc>
                <a:tc>
                  <a:txBody>
                    <a:bodyPr/>
                    <a:lstStyle/>
                    <a:p>
                      <a:pPr marL="17145" marR="254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18288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182880" marB="0" anchor="ctr"/>
                </a:tc>
                <a:extLst>
                  <a:ext uri="{0D108BD9-81ED-4DB2-BD59-A6C34878D82A}">
                    <a16:rowId xmlns:a16="http://schemas.microsoft.com/office/drawing/2014/main" xmlns="" val="1857695688"/>
                  </a:ext>
                </a:extLst>
              </a:tr>
            </a:tbl>
          </a:graphicData>
        </a:graphic>
      </p:graphicFrame>
      <p:pic>
        <p:nvPicPr>
          <p:cNvPr id="8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8DD7CB5F-EC5A-4281-AFB7-9ADFEBF907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0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293" y="517505"/>
            <a:ext cx="9144000" cy="4987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800" dirty="0"/>
              <a:t>KODE &amp; JENIS BELANJA (KEGIATAN)</a:t>
            </a:r>
            <a:br>
              <a:rPr lang="en-US" sz="1800" dirty="0"/>
            </a:br>
            <a:r>
              <a:rPr lang="en-US" sz="1800" dirty="0"/>
              <a:t>BIDANG PELAKSANAAN PEMBANGUNAN DESA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8189CDE7-4829-48DC-BE86-98813785B0AE}" type="datetime1">
              <a:rPr lang="en-US" smtClean="0"/>
              <a:pPr/>
              <a:t>7/23/2020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6983" y="90154"/>
            <a:ext cx="9144000" cy="3231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500" dirty="0"/>
              <a:t>LAMPIRAN </a:t>
            </a:r>
            <a:r>
              <a:rPr lang="en-US" sz="1500" dirty="0"/>
              <a:t>: PERBUB  </a:t>
            </a:r>
            <a:r>
              <a:rPr lang="id-ID" sz="1500" dirty="0"/>
              <a:t>N</a:t>
            </a:r>
            <a:r>
              <a:rPr lang="en-US" sz="1500" dirty="0"/>
              <a:t>O</a:t>
            </a:r>
            <a:r>
              <a:rPr lang="id-ID" sz="1500" dirty="0"/>
              <a:t> </a:t>
            </a:r>
            <a:r>
              <a:rPr lang="en-US" sz="1500" dirty="0"/>
              <a:t>61</a:t>
            </a:r>
            <a:r>
              <a:rPr lang="id-ID" sz="1500" dirty="0"/>
              <a:t>  T</a:t>
            </a:r>
            <a:r>
              <a:rPr lang="en-US" sz="1500" dirty="0"/>
              <a:t>H </a:t>
            </a:r>
            <a:r>
              <a:rPr lang="id-ID" sz="1500" dirty="0"/>
              <a:t>201</a:t>
            </a:r>
            <a:r>
              <a:rPr lang="en-US" sz="1500" dirty="0"/>
              <a:t>8 </a:t>
            </a:r>
            <a:r>
              <a:rPr lang="en-US" sz="1500" dirty="0" err="1"/>
              <a:t>ttg</a:t>
            </a:r>
            <a:r>
              <a:rPr lang="en-US" sz="1500" dirty="0"/>
              <a:t> </a:t>
            </a:r>
            <a:r>
              <a:rPr lang="id-ID" sz="1500" dirty="0"/>
              <a:t>PEDOMAN PENGELOLAAN KEUANGAN DESA</a:t>
            </a:r>
            <a:endParaRPr lang="en-US" sz="135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99314" y="1169831"/>
          <a:ext cx="8616287" cy="5151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0487">
                  <a:extLst>
                    <a:ext uri="{9D8B030D-6E8A-4147-A177-3AD203B41FA5}">
                      <a16:colId xmlns:a16="http://schemas.microsoft.com/office/drawing/2014/main" xmlns="" val="35200375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39225865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3595724862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xmlns="" val="1256096361"/>
                    </a:ext>
                  </a:extLst>
                </a:gridCol>
              </a:tblGrid>
              <a:tr h="215909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2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Sub </a:t>
                      </a:r>
                      <a:r>
                        <a:rPr lang="en-US" sz="20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Bidang</a:t>
                      </a: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Kesehatan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650663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marR="254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01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13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Penyelenggaraan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Pos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Kesehatan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Desa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(PKD)/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Polindes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Milik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Desa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043524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marR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02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Penyelenggaraan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Posyandu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Makanan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Tambahan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Kelas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Ibu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Hamil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Kelas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Lansia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Insentif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Kader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Posyandu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306314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marR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03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309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Penyuluhan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dan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Pelatihan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Bidang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Kesehatan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untuk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Masyarakat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, Tenaga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Kesehatan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, Kader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Kesehatan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dll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8908128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marR="2540" algn="ctr">
                        <a:lnSpc>
                          <a:spcPts val="9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04</a:t>
                      </a:r>
                      <a:endParaRPr lang="en-US" sz="1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Penyelenggaraan</a:t>
                      </a:r>
                      <a:r>
                        <a:rPr lang="en-US" sz="1800" b="1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Desa</a:t>
                      </a:r>
                      <a:r>
                        <a:rPr lang="en-US" sz="1800" b="1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Siaga</a:t>
                      </a:r>
                      <a:r>
                        <a:rPr lang="en-US" sz="1800" b="1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Kesehatan</a:t>
                      </a:r>
                      <a:endParaRPr lang="en-US" sz="1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139763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marR="254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05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Pembinaan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Palang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Merah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Remaja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(PMR)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tingkat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desa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8610829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marR="254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06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Pengasuhan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Bersama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atau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Bina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Keluarga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Balita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(BKB)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909365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marR="254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07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Pembinaan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dan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Pengawasan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Upaya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Kesehatan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Tradisional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48067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marR="254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08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Pemeliharaan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Sarana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Prasarana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Posyandu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Polindes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/PKD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031786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marR="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09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Pembangunan/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Rehabilitasi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Pengadaan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Sarana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Prasarana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Posyandu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Polindes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/PKD 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7829288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marR="254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90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Penyelenggaraan Pos Pembinaan Terpadu (Posbindu)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57695688"/>
                  </a:ext>
                </a:extLst>
              </a:tr>
            </a:tbl>
          </a:graphicData>
        </a:graphic>
      </p:graphicFrame>
      <p:pic>
        <p:nvPicPr>
          <p:cNvPr id="8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4954A91A-003F-4374-819E-E1086F6A9D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0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FC4445-1D6B-4D5B-B487-115BA9BBD891}"/>
              </a:ext>
            </a:extLst>
          </p:cNvPr>
          <p:cNvSpPr/>
          <p:nvPr/>
        </p:nvSpPr>
        <p:spPr>
          <a:xfrm>
            <a:off x="0" y="4883581"/>
            <a:ext cx="12192000" cy="43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28" y="3030985"/>
            <a:ext cx="4297680" cy="298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8128" y="673100"/>
            <a:ext cx="8657344" cy="1923620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kern="0" dirty="0">
                <a:solidFill>
                  <a:srgbClr val="FFFF00"/>
                </a:solidFill>
                <a:latin typeface="Bahnschrift" panose="020B0502040204020203" pitchFamily="34" charset="0"/>
                <a:ea typeface="Helvetica" charset="0"/>
                <a:cs typeface="Arial" panose="020B0604020202020204" pitchFamily="34" charset="0"/>
              </a:rPr>
              <a:t>Stunting</a:t>
            </a:r>
            <a:r>
              <a:rPr lang="en-US" sz="2000" kern="0" dirty="0">
                <a:solidFill>
                  <a:srgbClr val="FFFF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adalah</a:t>
            </a:r>
            <a:r>
              <a:rPr lang="en-US" sz="2000" kern="0" dirty="0">
                <a:solidFill>
                  <a:srgbClr val="FFFF00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Kondisi</a:t>
            </a:r>
            <a:r>
              <a:rPr lang="en-US" sz="2000" kern="0" dirty="0">
                <a:solidFill>
                  <a:srgbClr val="FFFF00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Kekurangan</a:t>
            </a:r>
            <a:r>
              <a:rPr lang="en-US" sz="2000" kern="0" dirty="0">
                <a:solidFill>
                  <a:srgbClr val="FFFF00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Gizi</a:t>
            </a:r>
            <a:r>
              <a:rPr lang="en-US" sz="2000" kern="0" dirty="0">
                <a:solidFill>
                  <a:srgbClr val="FFFF00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Kronis</a:t>
            </a:r>
            <a:endParaRPr lang="en-US" sz="2000" kern="0" dirty="0">
              <a:solidFill>
                <a:prstClr val="white"/>
              </a:solidFill>
              <a:latin typeface="Andalus"/>
              <a:ea typeface="Helvetica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white"/>
              </a:solidFill>
              <a:latin typeface="Andalus"/>
              <a:ea typeface="Helvetica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kern="0" dirty="0" err="1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Secara</a:t>
            </a:r>
            <a:r>
              <a:rPr lang="en-US" sz="2000" kern="0" dirty="0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fisik</a:t>
            </a:r>
            <a:r>
              <a:rPr lang="en-US" sz="2000" kern="0" dirty="0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anak</a:t>
            </a:r>
            <a:r>
              <a:rPr lang="en-US" sz="2000" kern="0" dirty="0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 stunting </a:t>
            </a:r>
            <a:r>
              <a:rPr lang="en-US" sz="2000" kern="0" dirty="0" err="1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memiliki</a:t>
            </a:r>
            <a:r>
              <a:rPr lang="en-US" sz="2000" kern="0" dirty="0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tinggi</a:t>
            </a:r>
            <a:r>
              <a:rPr lang="en-US" sz="2000" kern="0" dirty="0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badan</a:t>
            </a:r>
            <a:r>
              <a:rPr lang="en-US" sz="2000" kern="0" dirty="0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 di </a:t>
            </a:r>
            <a:r>
              <a:rPr lang="en-US" sz="2000" kern="0" dirty="0" err="1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bawah</a:t>
            </a:r>
            <a:r>
              <a:rPr lang="en-US" sz="2000" kern="0" dirty="0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standar</a:t>
            </a:r>
            <a:r>
              <a:rPr lang="en-US" sz="2000" kern="0" dirty="0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pertumbuhan</a:t>
            </a:r>
            <a:r>
              <a:rPr lang="en-US" sz="2000" kern="0" dirty="0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anak</a:t>
            </a:r>
            <a:r>
              <a:rPr lang="en-US" sz="2000" kern="0" dirty="0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 normal </a:t>
            </a:r>
            <a:r>
              <a:rPr lang="en-US" sz="2000" kern="0" dirty="0" err="1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seusianya</a:t>
            </a:r>
            <a:r>
              <a:rPr lang="en-US" sz="2000" kern="0" dirty="0">
                <a:solidFill>
                  <a:prstClr val="white"/>
                </a:solidFill>
                <a:latin typeface="Andalus"/>
                <a:ea typeface="Helvetica" charset="0"/>
                <a:cs typeface="Arial" panose="020B0604020202020204" pitchFamily="34" charset="0"/>
              </a:rPr>
              <a:t> (WHO)*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08" y="3030986"/>
            <a:ext cx="4297680" cy="298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6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31A84572-83A3-4625-9DBC-127AC49A23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69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292" y="921750"/>
            <a:ext cx="9144000" cy="4987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800" dirty="0"/>
              <a:t>KODE &amp; JENIS BELANJA (KEGIATAN)</a:t>
            </a:r>
            <a:br>
              <a:rPr lang="en-US" sz="1800" dirty="0"/>
            </a:br>
            <a:r>
              <a:rPr lang="en-US" sz="1800" dirty="0"/>
              <a:t>BIDANG PELAKSANAAN PEMBANGUNAN DESA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8189CDE7-4829-48DC-BE86-98813785B0AE}" type="datetime1">
              <a:rPr lang="en-US" smtClean="0"/>
              <a:pPr/>
              <a:t>7/23/2020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0588" y="529896"/>
            <a:ext cx="9144000" cy="3231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500" dirty="0"/>
              <a:t>LAMPIRAN </a:t>
            </a:r>
            <a:r>
              <a:rPr lang="en-US" sz="1500" dirty="0"/>
              <a:t>: PERBUB  </a:t>
            </a:r>
            <a:r>
              <a:rPr lang="id-ID" sz="1500" dirty="0"/>
              <a:t>N</a:t>
            </a:r>
            <a:r>
              <a:rPr lang="en-US" sz="1500" dirty="0"/>
              <a:t>O</a:t>
            </a:r>
            <a:r>
              <a:rPr lang="id-ID" sz="1500" dirty="0"/>
              <a:t> </a:t>
            </a:r>
            <a:r>
              <a:rPr lang="en-US" sz="1500" dirty="0"/>
              <a:t>61</a:t>
            </a:r>
            <a:r>
              <a:rPr lang="id-ID" sz="1500" dirty="0"/>
              <a:t>  T</a:t>
            </a:r>
            <a:r>
              <a:rPr lang="en-US" sz="1500" dirty="0"/>
              <a:t>H </a:t>
            </a:r>
            <a:r>
              <a:rPr lang="id-ID" sz="1500" dirty="0"/>
              <a:t>201</a:t>
            </a:r>
            <a:r>
              <a:rPr lang="en-US" sz="1500" dirty="0"/>
              <a:t>8 </a:t>
            </a:r>
            <a:r>
              <a:rPr lang="en-US" sz="1500" dirty="0" err="1"/>
              <a:t>ttg</a:t>
            </a:r>
            <a:r>
              <a:rPr lang="en-US" sz="1500" dirty="0"/>
              <a:t> </a:t>
            </a:r>
            <a:r>
              <a:rPr lang="id-ID" sz="1500" dirty="0"/>
              <a:t>PEDOMAN PENGELOLAAN KEUANGAN DESA</a:t>
            </a:r>
            <a:endParaRPr lang="en-US" sz="135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1595913"/>
          <a:ext cx="8763000" cy="4572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62911">
                  <a:extLst>
                    <a:ext uri="{9D8B030D-6E8A-4147-A177-3AD203B41FA5}">
                      <a16:colId xmlns:a16="http://schemas.microsoft.com/office/drawing/2014/main" xmlns="" val="3520037507"/>
                    </a:ext>
                  </a:extLst>
                </a:gridCol>
                <a:gridCol w="441380">
                  <a:extLst>
                    <a:ext uri="{9D8B030D-6E8A-4147-A177-3AD203B41FA5}">
                      <a16:colId xmlns:a16="http://schemas.microsoft.com/office/drawing/2014/main" xmlns="" val="3922586501"/>
                    </a:ext>
                  </a:extLst>
                </a:gridCol>
                <a:gridCol w="391109">
                  <a:extLst>
                    <a:ext uri="{9D8B030D-6E8A-4147-A177-3AD203B41FA5}">
                      <a16:colId xmlns:a16="http://schemas.microsoft.com/office/drawing/2014/main" xmlns="" val="3595724862"/>
                    </a:ext>
                  </a:extLst>
                </a:gridCol>
                <a:gridCol w="7467600">
                  <a:extLst>
                    <a:ext uri="{9D8B030D-6E8A-4147-A177-3AD203B41FA5}">
                      <a16:colId xmlns:a16="http://schemas.microsoft.com/office/drawing/2014/main" xmlns="" val="125609636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 </a:t>
                      </a:r>
                      <a:endParaRPr lang="en-US" sz="2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Sub </a:t>
                      </a:r>
                      <a:r>
                        <a:rPr lang="en-US" sz="20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Bidang</a:t>
                      </a: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Kesehatan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650663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marR="254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91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Pembinaan Gerakan Masyarakat Hidup Sehat (Germas)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043524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marR="254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92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Pe</a:t>
                      </a:r>
                      <a:r>
                        <a:rPr lang="id-ID" sz="18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mbinaan taman obat keluarga (Toga)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306314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marR="254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93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Penyelenggaraan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kesehatan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lingkungan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8908128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marR="254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94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509520" algn="l"/>
                        </a:tabLs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Pemberian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makanan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tambahan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untuk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balita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siswa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  PAUD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139763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marR="254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95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509520" algn="l"/>
                        </a:tabLs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Penyusunan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d-ID" sz="18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d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ata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mengenai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kesehatan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masyarakat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8610829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marR="254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96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Pembinaan dan pengembangan Kampung KB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909365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marR="254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97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Surveilan berbasis masyarakat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48067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marR="254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98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Tahoma" panose="020B0604030504040204" pitchFamily="34" charset="0"/>
                        </a:rPr>
                        <a:t>Insentif kader kesehatan/KB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031786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marR="254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99</a:t>
                      </a: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Pengembangan Sanitasi Terpadu Berbasis Masyarakat (STBM)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78292882"/>
                  </a:ext>
                </a:extLst>
              </a:tr>
            </a:tbl>
          </a:graphicData>
        </a:graphic>
      </p:graphicFrame>
      <p:pic>
        <p:nvPicPr>
          <p:cNvPr id="8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2405BA0C-7314-41C8-BEE7-2116683CC3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66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292" y="921750"/>
            <a:ext cx="9144000" cy="4987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800" dirty="0"/>
              <a:t>KODE &amp; JENIS BELANJA (KEGIATAN)</a:t>
            </a:r>
            <a:br>
              <a:rPr lang="en-US" sz="1800" dirty="0"/>
            </a:br>
            <a:r>
              <a:rPr lang="en-US" sz="1800" dirty="0"/>
              <a:t>BIDANG PELAKSANAAN PEMBANGUNAN DESA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8189CDE7-4829-48DC-BE86-98813785B0AE}" type="datetime1">
              <a:rPr lang="en-US" smtClean="0"/>
              <a:pPr/>
              <a:t>7/23/2020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0588" y="529896"/>
            <a:ext cx="9144000" cy="3231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500" dirty="0"/>
              <a:t>LAMPIRAN </a:t>
            </a:r>
            <a:r>
              <a:rPr lang="en-US" sz="1500" dirty="0"/>
              <a:t>: PERBUB  </a:t>
            </a:r>
            <a:r>
              <a:rPr lang="id-ID" sz="1500" dirty="0"/>
              <a:t>N</a:t>
            </a:r>
            <a:r>
              <a:rPr lang="en-US" sz="1500" dirty="0"/>
              <a:t>O</a:t>
            </a:r>
            <a:r>
              <a:rPr lang="id-ID" sz="1500" dirty="0"/>
              <a:t> </a:t>
            </a:r>
            <a:r>
              <a:rPr lang="en-US" sz="1500" dirty="0"/>
              <a:t>61</a:t>
            </a:r>
            <a:r>
              <a:rPr lang="id-ID" sz="1500" dirty="0"/>
              <a:t>  T</a:t>
            </a:r>
            <a:r>
              <a:rPr lang="en-US" sz="1500" dirty="0"/>
              <a:t>H </a:t>
            </a:r>
            <a:r>
              <a:rPr lang="id-ID" sz="1500" dirty="0"/>
              <a:t>201</a:t>
            </a:r>
            <a:r>
              <a:rPr lang="en-US" sz="1500" dirty="0"/>
              <a:t>8 </a:t>
            </a:r>
            <a:r>
              <a:rPr lang="en-US" sz="1500" dirty="0" err="1"/>
              <a:t>ttg</a:t>
            </a:r>
            <a:r>
              <a:rPr lang="en-US" sz="1500" dirty="0"/>
              <a:t> </a:t>
            </a:r>
            <a:r>
              <a:rPr lang="id-ID" sz="1500" dirty="0"/>
              <a:t>PEDOMAN PENGELOLAAN KEUANGAN DESA</a:t>
            </a:r>
            <a:endParaRPr lang="en-US" sz="135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1595913"/>
          <a:ext cx="8763000" cy="2286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62911">
                  <a:extLst>
                    <a:ext uri="{9D8B030D-6E8A-4147-A177-3AD203B41FA5}">
                      <a16:colId xmlns:a16="http://schemas.microsoft.com/office/drawing/2014/main" xmlns="" val="3520037507"/>
                    </a:ext>
                  </a:extLst>
                </a:gridCol>
                <a:gridCol w="441380">
                  <a:extLst>
                    <a:ext uri="{9D8B030D-6E8A-4147-A177-3AD203B41FA5}">
                      <a16:colId xmlns:a16="http://schemas.microsoft.com/office/drawing/2014/main" xmlns="" val="3922586501"/>
                    </a:ext>
                  </a:extLst>
                </a:gridCol>
                <a:gridCol w="391109">
                  <a:extLst>
                    <a:ext uri="{9D8B030D-6E8A-4147-A177-3AD203B41FA5}">
                      <a16:colId xmlns:a16="http://schemas.microsoft.com/office/drawing/2014/main" xmlns="" val="3595724862"/>
                    </a:ext>
                  </a:extLst>
                </a:gridCol>
                <a:gridCol w="7467600">
                  <a:extLst>
                    <a:ext uri="{9D8B030D-6E8A-4147-A177-3AD203B41FA5}">
                      <a16:colId xmlns:a16="http://schemas.microsoft.com/office/drawing/2014/main" xmlns="" val="125609636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Sub </a:t>
                      </a:r>
                      <a:r>
                        <a:rPr lang="en-US" sz="20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Bidang</a:t>
                      </a: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Kelembagaan</a:t>
                      </a:r>
                      <a:r>
                        <a:rPr lang="en-US" sz="2000" baseline="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Masyarakat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650663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marR="254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043524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Bookman Old Style"/>
                          <a:ea typeface="Georgia"/>
                          <a:cs typeface="Georgia"/>
                        </a:rPr>
                        <a:t>3</a:t>
                      </a:r>
                      <a:endParaRPr lang="en-US" sz="1800" b="1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Bookman Old Style"/>
                          <a:ea typeface="Georgia"/>
                          <a:cs typeface="Georgia"/>
                        </a:rPr>
                        <a:t>4</a:t>
                      </a:r>
                      <a:endParaRPr lang="en-US" sz="1800" b="1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17145" marR="254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Bookman Old Style"/>
                          <a:ea typeface="Georgia"/>
                          <a:cs typeface="Georgia"/>
                        </a:rPr>
                        <a:t>91</a:t>
                      </a:r>
                      <a:endParaRPr lang="en-US" sz="1800" b="1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rgbClr val="000000"/>
                          </a:solidFill>
                          <a:latin typeface="Bookman Old Style"/>
                          <a:ea typeface="Georgia"/>
                          <a:cs typeface="Tahoma"/>
                        </a:rPr>
                        <a:t>Pembinaan Kader Pemberdayaan Masyarakat</a:t>
                      </a:r>
                      <a:endParaRPr lang="en-US" sz="1800" b="1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extLst>
                  <a:ext uri="{0D108BD9-81ED-4DB2-BD59-A6C34878D82A}">
                    <a16:rowId xmlns:a16="http://schemas.microsoft.com/office/drawing/2014/main" xmlns="" val="4306314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marR="254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031786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marR="2540" algn="ctr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78292882"/>
                  </a:ext>
                </a:extLst>
              </a:tr>
            </a:tbl>
          </a:graphicData>
        </a:graphic>
      </p:graphicFrame>
      <p:pic>
        <p:nvPicPr>
          <p:cNvPr id="8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D67674B9-77E1-40A8-AAB1-4F9AB88D30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66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44" y="608721"/>
            <a:ext cx="1852822" cy="17088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76424" y="2702868"/>
            <a:ext cx="8791575" cy="172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Bahnschrift" panose="020B0502040204020203" pitchFamily="34" charset="0"/>
              </a:rPr>
              <a:t>PERBUB PRIORITAS DANA DESA TAHUN 2020</a:t>
            </a:r>
          </a:p>
          <a:p>
            <a:r>
              <a:rPr lang="en-US" b="1" dirty="0" smtClean="0">
                <a:latin typeface="Bahnschrift" panose="020B0502040204020203" pitchFamily="34" charset="0"/>
              </a:rPr>
              <a:t>NOMOR 60 TAHUN 2020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8832F96-01AE-4335-A687-806CB5F1961C}"/>
              </a:ext>
            </a:extLst>
          </p:cNvPr>
          <p:cNvSpPr/>
          <p:nvPr/>
        </p:nvSpPr>
        <p:spPr>
          <a:xfrm>
            <a:off x="1231900" y="4376591"/>
            <a:ext cx="9728200" cy="841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785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6029"/>
            <a:ext cx="10972800" cy="55901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PELAKSANAAN PEMBANGUNAN  DESA  DENGAN  POLA  PADAT KARYA TUNAI </a:t>
            </a:r>
            <a:r>
              <a:rPr lang="en-US" dirty="0" smtClean="0"/>
              <a:t>DESA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PENCEGAHAN </a:t>
            </a:r>
            <a:r>
              <a:rPr lang="en-US" dirty="0">
                <a:solidFill>
                  <a:srgbClr val="FF0000"/>
                </a:solidFill>
              </a:rPr>
              <a:t>KEKURANGAN GIZI KRONIS (</a:t>
            </a:r>
            <a:r>
              <a:rPr lang="en-US" i="1" dirty="0">
                <a:solidFill>
                  <a:srgbClr val="FF0000"/>
                </a:solidFill>
              </a:rPr>
              <a:t>STUNTING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di </a:t>
            </a:r>
            <a:r>
              <a:rPr lang="en-US" dirty="0" err="1"/>
              <a:t>Posyandu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	a</a:t>
            </a:r>
            <a:r>
              <a:rPr lang="en-US" dirty="0"/>
              <a:t>. </a:t>
            </a:r>
            <a:r>
              <a:rPr lang="en-US" dirty="0" err="1"/>
              <a:t>P</a:t>
            </a:r>
            <a:r>
              <a:rPr lang="en-US" dirty="0" err="1" smtClean="0"/>
              <a:t>enyediaan</a:t>
            </a:r>
            <a:r>
              <a:rPr lang="en-US" dirty="0" smtClean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bergizi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smtClean="0"/>
              <a:t>	b. </a:t>
            </a:r>
            <a:r>
              <a:rPr lang="en-US" dirty="0" err="1" smtClean="0"/>
              <a:t>Penyediaan</a:t>
            </a:r>
            <a:r>
              <a:rPr lang="en-US" dirty="0" smtClean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bergizi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menyusui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	    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/>
              <a:t>usia</a:t>
            </a:r>
            <a:r>
              <a:rPr lang="en-US" dirty="0"/>
              <a:t> 0-6 </a:t>
            </a:r>
            <a:r>
              <a:rPr lang="en-US" dirty="0" err="1"/>
              <a:t>bulan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smtClean="0"/>
              <a:t>	c</a:t>
            </a:r>
            <a:r>
              <a:rPr lang="en-US" dirty="0"/>
              <a:t>.  </a:t>
            </a:r>
            <a:r>
              <a:rPr lang="en-US" dirty="0" err="1"/>
              <a:t>P</a:t>
            </a:r>
            <a:r>
              <a:rPr lang="en-US" dirty="0" err="1" smtClean="0"/>
              <a:t>enyediaan</a:t>
            </a:r>
            <a:r>
              <a:rPr lang="en-US" dirty="0" smtClean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bergizi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menyusui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	    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smtClean="0"/>
              <a:t>7-23 </a:t>
            </a:r>
            <a:r>
              <a:rPr lang="en-US" dirty="0" err="1"/>
              <a:t>bulan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smtClean="0"/>
              <a:t>	d</a:t>
            </a:r>
            <a:r>
              <a:rPr lang="en-US" dirty="0"/>
              <a:t>. </a:t>
            </a:r>
            <a:r>
              <a:rPr lang="en-US" dirty="0" err="1"/>
              <a:t>P</a:t>
            </a:r>
            <a:r>
              <a:rPr lang="en-US" dirty="0" err="1" smtClean="0"/>
              <a:t>enyediaan</a:t>
            </a:r>
            <a:r>
              <a:rPr lang="en-US" dirty="0" smtClean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bergizi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balita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09903"/>
            <a:ext cx="11151476" cy="57162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/>
              <a:t>2.  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air </a:t>
            </a:r>
            <a:r>
              <a:rPr lang="en-US" dirty="0" err="1"/>
              <a:t>bersih</a:t>
            </a:r>
            <a:r>
              <a:rPr lang="en-US" dirty="0"/>
              <a:t>;</a:t>
            </a:r>
          </a:p>
          <a:p>
            <a:pPr marL="0" indent="0" algn="just">
              <a:buNone/>
            </a:pPr>
            <a:r>
              <a:rPr lang="en-US" dirty="0"/>
              <a:t>3. </a:t>
            </a:r>
            <a:r>
              <a:rPr lang="en-US" dirty="0" smtClean="0"/>
              <a:t> 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sanitasi</a:t>
            </a:r>
            <a:r>
              <a:rPr lang="en-US" dirty="0"/>
              <a:t> (</a:t>
            </a:r>
            <a:r>
              <a:rPr lang="en-US" dirty="0" err="1"/>
              <a:t>jamban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);</a:t>
            </a:r>
          </a:p>
          <a:p>
            <a:pPr marL="514350" indent="-514350" algn="just">
              <a:buAutoNum type="arabicPeriod" startAt="4"/>
            </a:pPr>
            <a:r>
              <a:rPr lang="en-US" dirty="0" err="1" smtClean="0"/>
              <a:t>Penyuluhan</a:t>
            </a:r>
            <a:r>
              <a:rPr lang="en-US" dirty="0" smtClean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bergizi</a:t>
            </a:r>
            <a:r>
              <a:rPr lang="en-US" dirty="0" smtClean="0"/>
              <a:t>,</a:t>
            </a:r>
          </a:p>
          <a:p>
            <a:pPr marL="514350" indent="-514350" algn="just">
              <a:buAutoNum type="arabicPeriod" startAt="4"/>
            </a:pPr>
            <a:r>
              <a:rPr lang="en-US" dirty="0" err="1" smtClean="0"/>
              <a:t>Menyediakan</a:t>
            </a:r>
            <a:r>
              <a:rPr lang="en-US" dirty="0" smtClean="0"/>
              <a:t>   </a:t>
            </a:r>
            <a:r>
              <a:rPr lang="en-US" dirty="0" err="1"/>
              <a:t>akses</a:t>
            </a:r>
            <a:r>
              <a:rPr lang="en-US" dirty="0"/>
              <a:t>   </a:t>
            </a:r>
            <a:r>
              <a:rPr lang="en-US" dirty="0" err="1"/>
              <a:t>kepada</a:t>
            </a:r>
            <a:r>
              <a:rPr lang="en-US" dirty="0"/>
              <a:t>   </a:t>
            </a:r>
            <a:r>
              <a:rPr lang="en-US" dirty="0" err="1"/>
              <a:t>layanan</a:t>
            </a:r>
            <a:r>
              <a:rPr lang="en-US" dirty="0"/>
              <a:t>   </a:t>
            </a:r>
            <a:r>
              <a:rPr lang="en-US" dirty="0" err="1"/>
              <a:t>kesehatan</a:t>
            </a:r>
            <a:r>
              <a:rPr lang="en-US" dirty="0"/>
              <a:t>   </a:t>
            </a:r>
            <a:r>
              <a:rPr lang="en-US" dirty="0" err="1"/>
              <a:t>dan</a:t>
            </a:r>
            <a:r>
              <a:rPr lang="en-US" dirty="0"/>
              <a:t>   </a:t>
            </a:r>
            <a:r>
              <a:rPr lang="en-US" dirty="0" err="1" smtClean="0"/>
              <a:t>Keluarga</a:t>
            </a: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Berencana</a:t>
            </a:r>
            <a:r>
              <a:rPr lang="en-US" dirty="0" smtClean="0"/>
              <a:t> (KB);</a:t>
            </a:r>
          </a:p>
          <a:p>
            <a:pPr marL="514350" indent="-514350" algn="just">
              <a:buAutoNum type="arabicPeriod" startAt="4"/>
            </a:pPr>
            <a:r>
              <a:rPr lang="en-US" dirty="0" err="1"/>
              <a:t>P</a:t>
            </a:r>
            <a:r>
              <a:rPr lang="en-US" dirty="0" err="1" smtClean="0"/>
              <a:t>enyuluhan</a:t>
            </a:r>
            <a:r>
              <a:rPr lang="en-US" dirty="0" smtClean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pengasuhan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;</a:t>
            </a:r>
          </a:p>
          <a:p>
            <a:pPr marL="514350" indent="-514350" algn="just">
              <a:buAutoNum type="arabicPeriod" startAt="4"/>
            </a:pPr>
            <a:r>
              <a:rPr lang="en-US" dirty="0" err="1" smtClean="0"/>
              <a:t>Penyuluhan</a:t>
            </a:r>
            <a:r>
              <a:rPr lang="en-US" dirty="0" smtClean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;</a:t>
            </a:r>
          </a:p>
          <a:p>
            <a:pPr marL="514350" indent="-514350" algn="just">
              <a:buAutoNum type="arabicPeriod" startAt="4"/>
            </a:pPr>
            <a:r>
              <a:rPr lang="en-US" dirty="0" err="1"/>
              <a:t>M</a:t>
            </a:r>
            <a:r>
              <a:rPr lang="en-US" dirty="0" err="1" smtClean="0"/>
              <a:t>emberikan</a:t>
            </a:r>
            <a:r>
              <a:rPr lang="en-US" dirty="0" smtClean="0"/>
              <a:t>       </a:t>
            </a:r>
            <a:r>
              <a:rPr lang="en-US" dirty="0" err="1"/>
              <a:t>pengetahuan</a:t>
            </a:r>
            <a:r>
              <a:rPr lang="en-US" dirty="0"/>
              <a:t>       </a:t>
            </a:r>
            <a:r>
              <a:rPr lang="en-US" dirty="0" err="1"/>
              <a:t>tentang</a:t>
            </a:r>
            <a:r>
              <a:rPr lang="en-US" dirty="0"/>
              <a:t>        </a:t>
            </a:r>
            <a:r>
              <a:rPr lang="en-US" dirty="0" err="1"/>
              <a:t>kesehatan</a:t>
            </a:r>
            <a:r>
              <a:rPr lang="en-US" dirty="0"/>
              <a:t>       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reproduksi,serta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;</a:t>
            </a:r>
          </a:p>
          <a:p>
            <a:pPr marL="514350" indent="-514350" algn="just">
              <a:buAutoNum type="arabicPeriod" startAt="4"/>
            </a:pPr>
            <a:r>
              <a:rPr lang="en-US" dirty="0" err="1"/>
              <a:t>M</a:t>
            </a:r>
            <a:r>
              <a:rPr lang="en-US" dirty="0" err="1" smtClean="0"/>
              <a:t>eningkatkan</a:t>
            </a:r>
            <a:r>
              <a:rPr lang="en-US" dirty="0" smtClean="0"/>
              <a:t> </a:t>
            </a:r>
            <a:r>
              <a:rPr lang="en-US" dirty="0" err="1"/>
              <a:t>ketahanan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di </a:t>
            </a:r>
            <a:r>
              <a:rPr lang="en-US" dirty="0" err="1" smtClean="0"/>
              <a:t>Desa</a:t>
            </a:r>
            <a:r>
              <a:rPr lang="en-US" dirty="0" smtClean="0"/>
              <a:t>;</a:t>
            </a:r>
          </a:p>
          <a:p>
            <a:pPr marL="514350" indent="-514350" algn="just">
              <a:buAutoNum type="arabicPeriod" startAt="4"/>
            </a:pP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(</a:t>
            </a:r>
            <a:r>
              <a:rPr lang="en-US" dirty="0" err="1"/>
              <a:t>seperti</a:t>
            </a:r>
            <a:r>
              <a:rPr lang="en-US" dirty="0"/>
              <a:t>  </a:t>
            </a:r>
            <a:r>
              <a:rPr lang="en-US" dirty="0" err="1"/>
              <a:t>penataan</a:t>
            </a:r>
            <a:r>
              <a:rPr lang="en-US" dirty="0"/>
              <a:t> air  </a:t>
            </a:r>
            <a:r>
              <a:rPr lang="en-US" dirty="0" err="1"/>
              <a:t>limbah</a:t>
            </a:r>
            <a:r>
              <a:rPr lang="en-US" dirty="0"/>
              <a:t>,  </a:t>
            </a:r>
            <a:r>
              <a:rPr lang="en-US" dirty="0" err="1"/>
              <a:t>dan</a:t>
            </a:r>
            <a:r>
              <a:rPr lang="en-US" dirty="0"/>
              <a:t> lain lain)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09903"/>
            <a:ext cx="11151476" cy="5716263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Font typeface="+mj-lt"/>
              <a:buAutoNum type="arabicPeriod" startAt="11"/>
            </a:pP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pendampingan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 smtClean="0"/>
              <a:t>hamil</a:t>
            </a:r>
            <a:r>
              <a:rPr lang="en-US" dirty="0"/>
              <a:t>, </a:t>
            </a:r>
            <a:r>
              <a:rPr lang="en-US" dirty="0" err="1"/>
              <a:t>nifas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menyusui</a:t>
            </a:r>
            <a:r>
              <a:rPr lang="en-US" dirty="0"/>
              <a:t>, </a:t>
            </a:r>
            <a:r>
              <a:rPr lang="en-US" dirty="0" err="1"/>
              <a:t>keluarganya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merawat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lansia</a:t>
            </a:r>
            <a:r>
              <a:rPr lang="en-US" dirty="0" smtClean="0"/>
              <a:t>;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en-US" dirty="0" err="1" smtClean="0"/>
              <a:t>Penyuluhan</a:t>
            </a:r>
            <a:r>
              <a:rPr lang="en-US" dirty="0" smtClean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, </a:t>
            </a:r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nifas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smtClean="0"/>
              <a:t>neonatal;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en-US" dirty="0" err="1" smtClean="0"/>
              <a:t>Penyuluhan</a:t>
            </a:r>
            <a:r>
              <a:rPr lang="en-US" dirty="0" smtClean="0"/>
              <a:t>  </a:t>
            </a:r>
            <a:r>
              <a:rPr lang="en-US" dirty="0" err="1"/>
              <a:t>pemberian</a:t>
            </a:r>
            <a:r>
              <a:rPr lang="en-US" dirty="0"/>
              <a:t>  </a:t>
            </a:r>
            <a:r>
              <a:rPr lang="en-US" dirty="0" err="1"/>
              <a:t>imunisasi</a:t>
            </a:r>
            <a:r>
              <a:rPr lang="en-US" dirty="0"/>
              <a:t>,  </a:t>
            </a:r>
            <a:r>
              <a:rPr lang="en-US" dirty="0" err="1"/>
              <a:t>stimulasi</a:t>
            </a:r>
            <a:r>
              <a:rPr lang="en-US" dirty="0"/>
              <a:t>  </a:t>
            </a:r>
            <a:r>
              <a:rPr lang="en-US" dirty="0" err="1"/>
              <a:t>perkembangan</a:t>
            </a:r>
            <a:r>
              <a:rPr lang="en-US" dirty="0"/>
              <a:t>  </a:t>
            </a:r>
            <a:r>
              <a:rPr lang="en-US" dirty="0" err="1"/>
              <a:t>anak</a:t>
            </a:r>
            <a:r>
              <a:rPr lang="en-US" dirty="0"/>
              <a:t>, </a:t>
            </a:r>
            <a:r>
              <a:rPr lang="en-US" dirty="0" err="1"/>
              <a:t>peran</a:t>
            </a:r>
            <a:r>
              <a:rPr lang="en-US" dirty="0"/>
              <a:t> ayah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pengasuhan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lain </a:t>
            </a:r>
            <a:r>
              <a:rPr lang="en-US" dirty="0" err="1" smtClean="0"/>
              <a:t>lain</a:t>
            </a:r>
            <a:r>
              <a:rPr lang="en-US" dirty="0" smtClean="0"/>
              <a:t>;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en-US" dirty="0" err="1" smtClean="0"/>
              <a:t>Kampanye</a:t>
            </a:r>
            <a:r>
              <a:rPr lang="en-US" dirty="0" smtClean="0"/>
              <a:t>    </a:t>
            </a:r>
            <a:r>
              <a:rPr lang="en-US" dirty="0" err="1"/>
              <a:t>kependudukan</a:t>
            </a:r>
            <a:r>
              <a:rPr lang="en-US" dirty="0"/>
              <a:t>,    </a:t>
            </a:r>
            <a:r>
              <a:rPr lang="en-US" dirty="0" err="1"/>
              <a:t>keluarga</a:t>
            </a:r>
            <a:r>
              <a:rPr lang="en-US" dirty="0"/>
              <a:t>    </a:t>
            </a:r>
            <a:r>
              <a:rPr lang="en-US" dirty="0" err="1"/>
              <a:t>berencana</a:t>
            </a:r>
            <a:r>
              <a:rPr lang="en-US" dirty="0"/>
              <a:t>  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;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en-US" dirty="0" err="1" smtClean="0"/>
              <a:t>Pelatihan</a:t>
            </a:r>
            <a:r>
              <a:rPr lang="en-US" dirty="0" smtClean="0"/>
              <a:t>  </a:t>
            </a:r>
            <a:r>
              <a:rPr lang="en-US" dirty="0" err="1"/>
              <a:t>kader</a:t>
            </a:r>
            <a:r>
              <a:rPr lang="en-US" dirty="0"/>
              <a:t>  </a:t>
            </a:r>
            <a:r>
              <a:rPr lang="en-US" dirty="0" err="1"/>
              <a:t>kesehatan</a:t>
            </a:r>
            <a:r>
              <a:rPr lang="en-US" dirty="0"/>
              <a:t>  </a:t>
            </a:r>
            <a:r>
              <a:rPr lang="en-US" dirty="0" err="1"/>
              <a:t>masyarakat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gizi</a:t>
            </a:r>
            <a:r>
              <a:rPr lang="en-US" dirty="0"/>
              <a:t>,  </a:t>
            </a:r>
            <a:r>
              <a:rPr lang="en-US" dirty="0" err="1"/>
              <a:t>kesehatan</a:t>
            </a:r>
            <a:r>
              <a:rPr lang="en-US" dirty="0"/>
              <a:t>,  air </a:t>
            </a:r>
            <a:r>
              <a:rPr lang="en-US" dirty="0" err="1"/>
              <a:t>bersih</a:t>
            </a:r>
            <a:r>
              <a:rPr lang="en-US" dirty="0"/>
              <a:t>, </a:t>
            </a:r>
            <a:r>
              <a:rPr lang="en-US" dirty="0" err="1"/>
              <a:t>sanitasi</a:t>
            </a:r>
            <a:r>
              <a:rPr lang="en-US" dirty="0"/>
              <a:t>, </a:t>
            </a:r>
            <a:r>
              <a:rPr lang="en-US" dirty="0" err="1"/>
              <a:t>pengasuhan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, </a:t>
            </a:r>
            <a:r>
              <a:rPr lang="en-US" dirty="0" err="1"/>
              <a:t>stimulasi</a:t>
            </a:r>
            <a:r>
              <a:rPr lang="en-US" dirty="0"/>
              <a:t>,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; </a:t>
            </a:r>
            <a:r>
              <a:rPr lang="en-US" dirty="0" err="1" smtClean="0"/>
              <a:t>dan</a:t>
            </a:r>
            <a:endParaRPr lang="en-US" dirty="0"/>
          </a:p>
          <a:p>
            <a:pPr marL="514350" indent="-514350" algn="just">
              <a:buFont typeface="+mj-lt"/>
              <a:buAutoNum type="arabicPeriod" startAt="11"/>
            </a:pP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/>
              <a:t>kader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pendampingan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ASI,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pendamping</a:t>
            </a:r>
            <a:r>
              <a:rPr lang="en-US" dirty="0"/>
              <a:t> ASI, </a:t>
            </a:r>
            <a:r>
              <a:rPr lang="en-US" dirty="0" err="1"/>
              <a:t>stimulasi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menggosok</a:t>
            </a:r>
            <a:r>
              <a:rPr lang="en-US" dirty="0"/>
              <a:t> </a:t>
            </a:r>
            <a:r>
              <a:rPr lang="en-US" dirty="0" err="1"/>
              <a:t>gigi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cuci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sabun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1000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62607"/>
            <a:ext cx="10972800" cy="576355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PENGEMBANGAN ANAK USIA DINI HOLISTIK INTEGRATIF (PAUD HI)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Rak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mainan</a:t>
            </a:r>
            <a:r>
              <a:rPr lang="en-US" dirty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</a:t>
            </a:r>
            <a:r>
              <a:rPr lang="en-US" dirty="0" err="1" smtClean="0"/>
              <a:t>ainan</a:t>
            </a:r>
            <a:r>
              <a:rPr lang="en-US" dirty="0" smtClean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anak</a:t>
            </a:r>
            <a:r>
              <a:rPr lang="en-US" dirty="0"/>
              <a:t>  0-2  </a:t>
            </a:r>
            <a:r>
              <a:rPr lang="en-US" dirty="0" err="1"/>
              <a:t>tahun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mendukung</a:t>
            </a:r>
            <a:r>
              <a:rPr lang="en-US" dirty="0"/>
              <a:t>  </a:t>
            </a:r>
            <a:r>
              <a:rPr lang="en-US" dirty="0" err="1"/>
              <a:t>sensitivitas</a:t>
            </a:r>
            <a:r>
              <a:rPr lang="en-US" dirty="0"/>
              <a:t> </a:t>
            </a:r>
            <a:r>
              <a:rPr lang="en-US" dirty="0" err="1"/>
              <a:t>indera</a:t>
            </a:r>
            <a:r>
              <a:rPr lang="en-US" dirty="0"/>
              <a:t>, </a:t>
            </a:r>
            <a:r>
              <a:rPr lang="en-US" dirty="0" err="1"/>
              <a:t>motorik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sosial-emosional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</a:t>
            </a:r>
            <a:r>
              <a:rPr lang="en-US" dirty="0" err="1" smtClean="0"/>
              <a:t>ainan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3-6 </a:t>
            </a:r>
            <a:r>
              <a:rPr lang="en-US" dirty="0" err="1" smtClean="0"/>
              <a:t>tahun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Karpet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</a:t>
            </a:r>
            <a:r>
              <a:rPr lang="en-US" dirty="0" err="1" smtClean="0"/>
              <a:t>eja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bangku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3-6 </a:t>
            </a:r>
            <a:r>
              <a:rPr lang="en-US" dirty="0" err="1" smtClean="0"/>
              <a:t>tahun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</a:t>
            </a:r>
            <a:r>
              <a:rPr lang="en-US" dirty="0" err="1" smtClean="0"/>
              <a:t>uku-buku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0-6 </a:t>
            </a:r>
            <a:r>
              <a:rPr lang="en-US" dirty="0" err="1" smtClean="0"/>
              <a:t>tahun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</a:t>
            </a:r>
            <a:r>
              <a:rPr lang="en-US" dirty="0" err="1" smtClean="0"/>
              <a:t>lat</a:t>
            </a:r>
            <a:r>
              <a:rPr lang="en-US" dirty="0" smtClean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</a:t>
            </a:r>
            <a:r>
              <a:rPr lang="en-US" dirty="0" err="1" smtClean="0"/>
              <a:t>uku</a:t>
            </a:r>
            <a:r>
              <a:rPr lang="en-US" dirty="0" smtClean="0"/>
              <a:t>   </a:t>
            </a:r>
            <a:r>
              <a:rPr lang="en-US" dirty="0" err="1"/>
              <a:t>pemantauan</a:t>
            </a:r>
            <a:r>
              <a:rPr lang="en-US" dirty="0"/>
              <a:t>  </a:t>
            </a:r>
            <a:r>
              <a:rPr lang="en-US" dirty="0" err="1"/>
              <a:t>pencapaian</a:t>
            </a:r>
            <a:r>
              <a:rPr lang="en-US" dirty="0"/>
              <a:t>  </a:t>
            </a:r>
            <a:r>
              <a:rPr lang="en-US" dirty="0" err="1"/>
              <a:t>perkembangan</a:t>
            </a:r>
            <a:r>
              <a:rPr lang="en-US" dirty="0"/>
              <a:t>  </a:t>
            </a:r>
            <a:r>
              <a:rPr lang="en-US" dirty="0" err="1"/>
              <a:t>anak</a:t>
            </a:r>
            <a:r>
              <a:rPr lang="en-US" dirty="0"/>
              <a:t>   (</a:t>
            </a:r>
            <a:r>
              <a:rPr lang="en-US" dirty="0" err="1"/>
              <a:t>lnstrumen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</a:t>
            </a:r>
            <a:r>
              <a:rPr lang="en-US" dirty="0" err="1" smtClean="0"/>
              <a:t>egiatan</a:t>
            </a:r>
            <a:r>
              <a:rPr lang="en-US" dirty="0" smtClean="0"/>
              <a:t> </a:t>
            </a:r>
            <a:r>
              <a:rPr lang="en-US" i="1" dirty="0"/>
              <a:t>parenting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0-6 </a:t>
            </a:r>
            <a:r>
              <a:rPr lang="en-US" dirty="0" err="1" smtClean="0"/>
              <a:t>tahun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</a:t>
            </a:r>
            <a:r>
              <a:rPr lang="en-US" dirty="0" err="1" smtClean="0"/>
              <a:t>enggandaan</a:t>
            </a:r>
            <a:r>
              <a:rPr lang="en-US" dirty="0" smtClean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ajar </a:t>
            </a:r>
            <a:r>
              <a:rPr lang="en-US" dirty="0" err="1"/>
              <a:t>untuk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yang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parenting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10972800" cy="5668966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 startAt="11"/>
            </a:pPr>
            <a:r>
              <a:rPr lang="en-US" dirty="0" err="1" smtClean="0"/>
              <a:t>Penggandaan</a:t>
            </a:r>
            <a:r>
              <a:rPr lang="en-US" dirty="0" smtClean="0"/>
              <a:t> </a:t>
            </a:r>
            <a:r>
              <a:rPr lang="en-US" dirty="0"/>
              <a:t>poster-poster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;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en-US" dirty="0" err="1"/>
              <a:t>M</a:t>
            </a:r>
            <a:r>
              <a:rPr lang="en-US" dirty="0" err="1" smtClean="0"/>
              <a:t>akanan</a:t>
            </a:r>
            <a:r>
              <a:rPr lang="en-US" dirty="0" smtClean="0"/>
              <a:t>   </a:t>
            </a:r>
            <a:r>
              <a:rPr lang="en-US" dirty="0" err="1"/>
              <a:t>tambahan</a:t>
            </a:r>
            <a:r>
              <a:rPr lang="en-US" dirty="0"/>
              <a:t>   </a:t>
            </a:r>
            <a:r>
              <a:rPr lang="en-US" dirty="0" err="1"/>
              <a:t>untuk</a:t>
            </a:r>
            <a:r>
              <a:rPr lang="en-US" dirty="0"/>
              <a:t>   </a:t>
            </a:r>
            <a:r>
              <a:rPr lang="en-US" dirty="0" err="1"/>
              <a:t>anak</a:t>
            </a:r>
            <a:r>
              <a:rPr lang="en-US" dirty="0"/>
              <a:t>   6   bulan-2   </a:t>
            </a:r>
            <a:r>
              <a:rPr lang="en-US" dirty="0" err="1"/>
              <a:t>tahun</a:t>
            </a:r>
            <a:r>
              <a:rPr lang="en-US" dirty="0"/>
              <a:t>   </a:t>
            </a:r>
            <a:r>
              <a:rPr lang="en-US" dirty="0" err="1"/>
              <a:t>dan</a:t>
            </a:r>
            <a:r>
              <a:rPr lang="en-US" dirty="0"/>
              <a:t>   3-6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diupayakan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a. </a:t>
            </a:r>
            <a:r>
              <a:rPr lang="en-US" dirty="0" err="1" smtClean="0"/>
              <a:t>makanan</a:t>
            </a:r>
            <a:r>
              <a:rPr lang="en-US" dirty="0" smtClean="0"/>
              <a:t>  </a:t>
            </a:r>
            <a:r>
              <a:rPr lang="en-US" dirty="0" err="1"/>
              <a:t>tambahan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anak</a:t>
            </a:r>
            <a:r>
              <a:rPr lang="en-US" dirty="0"/>
              <a:t>  6  bulan-2  </a:t>
            </a:r>
            <a:r>
              <a:rPr lang="en-US" dirty="0" err="1"/>
              <a:t>tahun</a:t>
            </a:r>
            <a:r>
              <a:rPr lang="en-US" dirty="0"/>
              <a:t> 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smtClean="0"/>
              <a:t>		    (</a:t>
            </a:r>
            <a:r>
              <a:rPr lang="en-US" dirty="0"/>
              <a:t>minimal 2 kali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sebulan</a:t>
            </a:r>
            <a:r>
              <a:rPr lang="en-US" dirty="0"/>
              <a:t>); </a:t>
            </a:r>
            <a:r>
              <a:rPr lang="en-US" dirty="0" err="1"/>
              <a:t>dan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	b</a:t>
            </a:r>
            <a:r>
              <a:rPr lang="en-US" dirty="0"/>
              <a:t>.  </a:t>
            </a:r>
            <a:r>
              <a:rPr lang="en-US" dirty="0" err="1"/>
              <a:t>makanan</a:t>
            </a:r>
            <a:r>
              <a:rPr lang="en-US" dirty="0"/>
              <a:t>    </a:t>
            </a:r>
            <a:r>
              <a:rPr lang="en-US" dirty="0" err="1"/>
              <a:t>tambahan</a:t>
            </a:r>
            <a:r>
              <a:rPr lang="en-US" dirty="0"/>
              <a:t>    </a:t>
            </a:r>
            <a:r>
              <a:rPr lang="en-US" dirty="0" err="1"/>
              <a:t>untuk</a:t>
            </a:r>
            <a:r>
              <a:rPr lang="en-US" dirty="0"/>
              <a:t>    </a:t>
            </a:r>
            <a:r>
              <a:rPr lang="en-US" dirty="0" err="1"/>
              <a:t>anak</a:t>
            </a:r>
            <a:r>
              <a:rPr lang="en-US" dirty="0"/>
              <a:t>    3-6    </a:t>
            </a:r>
            <a:r>
              <a:rPr lang="en-US" dirty="0" err="1"/>
              <a:t>tahun</a:t>
            </a:r>
            <a:r>
              <a:rPr lang="en-US" dirty="0"/>
              <a:t>    </a:t>
            </a:r>
            <a:r>
              <a:rPr lang="en-US" dirty="0" err="1"/>
              <a:t>diberikan</a:t>
            </a:r>
            <a:r>
              <a:rPr lang="en-US" dirty="0"/>
              <a:t> minimal  2 kali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smtClean="0"/>
              <a:t>    	      </a:t>
            </a:r>
            <a:r>
              <a:rPr lang="en-US" dirty="0" err="1" smtClean="0"/>
              <a:t>seminggu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rabicPeriod" startAt="13"/>
            </a:pPr>
            <a:r>
              <a:rPr lang="en-US" dirty="0" err="1"/>
              <a:t>P</a:t>
            </a:r>
            <a:r>
              <a:rPr lang="en-US" dirty="0" err="1" smtClean="0"/>
              <a:t>embuatan</a:t>
            </a:r>
            <a:r>
              <a:rPr lang="en-US" dirty="0" smtClean="0"/>
              <a:t>  </a:t>
            </a:r>
            <a:r>
              <a:rPr lang="en-US" dirty="0" err="1"/>
              <a:t>atau</a:t>
            </a:r>
            <a:r>
              <a:rPr lang="en-US" dirty="0"/>
              <a:t>  rehab  toilet  </a:t>
            </a:r>
            <a:r>
              <a:rPr lang="en-US" dirty="0" err="1"/>
              <a:t>untuk</a:t>
            </a:r>
            <a:r>
              <a:rPr lang="en-US" dirty="0"/>
              <a:t>  orang  </a:t>
            </a:r>
            <a:r>
              <a:rPr lang="en-US" dirty="0" err="1"/>
              <a:t>dewasa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 </a:t>
            </a:r>
            <a:r>
              <a:rPr lang="en-US" dirty="0" err="1" smtClean="0"/>
              <a:t>anak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)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n-US" dirty="0" smtClean="0"/>
              <a:t>	a</a:t>
            </a:r>
            <a:r>
              <a:rPr lang="en-US" dirty="0"/>
              <a:t>.   </a:t>
            </a:r>
            <a:r>
              <a:rPr lang="en-US" dirty="0" err="1"/>
              <a:t>sumber</a:t>
            </a:r>
            <a:r>
              <a:rPr lang="en-US" dirty="0"/>
              <a:t> air </a:t>
            </a:r>
            <a:r>
              <a:rPr lang="en-US" dirty="0" err="1"/>
              <a:t>bersih</a:t>
            </a:r>
            <a:r>
              <a:rPr lang="en-US" dirty="0"/>
              <a:t>;</a:t>
            </a:r>
          </a:p>
          <a:p>
            <a:pPr marL="0" indent="0" algn="just">
              <a:buNone/>
            </a:pPr>
            <a:r>
              <a:rPr lang="en-US" dirty="0" smtClean="0"/>
              <a:t>	b</a:t>
            </a:r>
            <a:r>
              <a:rPr lang="en-US" dirty="0"/>
              <a:t>.  </a:t>
            </a:r>
            <a:r>
              <a:rPr lang="en-US" dirty="0" err="1"/>
              <a:t>pembuangan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c.   </a:t>
            </a:r>
            <a:r>
              <a:rPr lang="en-US" dirty="0" err="1"/>
              <a:t>sanitasi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rabicPeriod" startAt="14"/>
            </a:pPr>
            <a:r>
              <a:rPr lang="en-US" dirty="0" err="1"/>
              <a:t>T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/>
              <a:t>cuci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sabun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handuk</a:t>
            </a:r>
            <a:r>
              <a:rPr lang="en-US" dirty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;</a:t>
            </a:r>
          </a:p>
          <a:p>
            <a:pPr marL="514350" indent="-514350" algn="just">
              <a:buFont typeface="+mj-lt"/>
              <a:buAutoNum type="arabicPeriod" startAt="14"/>
            </a:pPr>
            <a:r>
              <a:rPr lang="en-US" dirty="0" err="1" smtClean="0"/>
              <a:t>Tempat</a:t>
            </a:r>
            <a:r>
              <a:rPr lang="en-US" dirty="0" smtClean="0"/>
              <a:t>  </a:t>
            </a:r>
            <a:r>
              <a:rPr lang="en-US" dirty="0" err="1"/>
              <a:t>pembuangan</a:t>
            </a:r>
            <a:r>
              <a:rPr lang="en-US" dirty="0"/>
              <a:t>  </a:t>
            </a:r>
            <a:r>
              <a:rPr lang="en-US" dirty="0" err="1"/>
              <a:t>sampah</a:t>
            </a:r>
            <a:r>
              <a:rPr lang="en-US" dirty="0"/>
              <a:t>  di  </a:t>
            </a:r>
            <a:r>
              <a:rPr lang="en-US" dirty="0" err="1"/>
              <a:t>ruangan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pembuangan</a:t>
            </a:r>
            <a:r>
              <a:rPr lang="en-US" dirty="0"/>
              <a:t> 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;</a:t>
            </a:r>
          </a:p>
          <a:p>
            <a:pPr marL="514350" indent="-514350" algn="just">
              <a:buFont typeface="+mj-lt"/>
              <a:buAutoNum type="arabicPeriod" startAt="14"/>
            </a:pPr>
            <a:r>
              <a:rPr lang="en-US" dirty="0" err="1"/>
              <a:t>A</a:t>
            </a:r>
            <a:r>
              <a:rPr lang="en-US" dirty="0" err="1" smtClean="0"/>
              <a:t>lat-alat</a:t>
            </a:r>
            <a:r>
              <a:rPr lang="en-US" dirty="0" smtClean="0"/>
              <a:t> </a:t>
            </a:r>
            <a:r>
              <a:rPr lang="en-US" dirty="0" err="1"/>
              <a:t>makan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(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en-US" dirty="0" smtClean="0"/>
              <a:t>);</a:t>
            </a:r>
          </a:p>
          <a:p>
            <a:pPr marL="514350" indent="-514350" algn="just">
              <a:buFont typeface="+mj-lt"/>
              <a:buAutoNum type="arabicPeriod" startAt="14"/>
            </a:pPr>
            <a:r>
              <a:rPr lang="en-US" dirty="0" err="1"/>
              <a:t>O</a:t>
            </a:r>
            <a:r>
              <a:rPr lang="en-US" dirty="0" err="1" smtClean="0"/>
              <a:t>bat-obatan</a:t>
            </a:r>
            <a:r>
              <a:rPr lang="en-US" dirty="0" smtClean="0"/>
              <a:t> </a:t>
            </a:r>
            <a:r>
              <a:rPr lang="en-US" dirty="0" err="1"/>
              <a:t>ringan</a:t>
            </a:r>
            <a:r>
              <a:rPr lang="en-US" dirty="0"/>
              <a:t> P3K.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94139"/>
            <a:ext cx="10972800" cy="57320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PELAKSANAAN KEAMANAN PANGAN DI </a:t>
            </a:r>
            <a:r>
              <a:rPr lang="en-US" dirty="0" smtClean="0"/>
              <a:t>DESA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PELAYANAN PENDIDIKAN BAGI </a:t>
            </a:r>
            <a:r>
              <a:rPr lang="en-US" dirty="0" smtClean="0">
                <a:solidFill>
                  <a:srgbClr val="FF0000"/>
                </a:solidFill>
              </a:rPr>
              <a:t>ANAK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Pembangunan/</a:t>
            </a:r>
            <a:r>
              <a:rPr lang="en-US" dirty="0" err="1" smtClean="0"/>
              <a:t>rehabilitasi</a:t>
            </a:r>
            <a:r>
              <a:rPr lang="en-US" dirty="0" smtClean="0"/>
              <a:t>  </a:t>
            </a:r>
            <a:r>
              <a:rPr lang="en-US" dirty="0" err="1"/>
              <a:t>gedung</a:t>
            </a:r>
            <a:r>
              <a:rPr lang="en-US" dirty="0"/>
              <a:t>   PAUD   </a:t>
            </a:r>
            <a:r>
              <a:rPr lang="en-US" dirty="0" err="1"/>
              <a:t>sesuai</a:t>
            </a:r>
            <a:r>
              <a:rPr lang="en-US" dirty="0"/>
              <a:t>   </a:t>
            </a:r>
            <a:r>
              <a:rPr lang="en-US" dirty="0" err="1"/>
              <a:t>dengan</a:t>
            </a:r>
            <a:r>
              <a:rPr lang="en-US" dirty="0"/>
              <a:t>   </a:t>
            </a:r>
            <a:r>
              <a:rPr lang="en-US" dirty="0" err="1"/>
              <a:t>Standar</a:t>
            </a:r>
            <a:r>
              <a:rPr lang="en-US" dirty="0"/>
              <a:t> PAUD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Kementerian</a:t>
            </a:r>
            <a:r>
              <a:rPr lang="en-US" dirty="0"/>
              <a:t>/</a:t>
            </a:r>
            <a:r>
              <a:rPr lang="en-US" dirty="0" err="1"/>
              <a:t>Lembaga</a:t>
            </a:r>
            <a:r>
              <a:rPr lang="en-US" dirty="0"/>
              <a:t>/</a:t>
            </a:r>
            <a:r>
              <a:rPr lang="en-US" dirty="0" err="1"/>
              <a:t>Dinas</a:t>
            </a:r>
            <a:r>
              <a:rPr lang="en-US" dirty="0"/>
              <a:t>. Pembangunan/</a:t>
            </a:r>
            <a:r>
              <a:rPr lang="en-US" dirty="0" err="1"/>
              <a:t>Rehabilitasi</a:t>
            </a:r>
            <a:r>
              <a:rPr lang="en-US" dirty="0"/>
              <a:t> </a:t>
            </a:r>
            <a:r>
              <a:rPr lang="en-US" dirty="0" err="1"/>
              <a:t>diutamakan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smtClean="0"/>
              <a:t>PAUD.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Bantuan</a:t>
            </a:r>
            <a:r>
              <a:rPr lang="en-US" dirty="0" smtClean="0"/>
              <a:t>         </a:t>
            </a:r>
            <a:r>
              <a:rPr lang="en-US" dirty="0" err="1"/>
              <a:t>Alat</a:t>
            </a:r>
            <a:r>
              <a:rPr lang="en-US" dirty="0"/>
              <a:t>         </a:t>
            </a:r>
            <a:r>
              <a:rPr lang="en-US" dirty="0" err="1"/>
              <a:t>Peraga</a:t>
            </a:r>
            <a:r>
              <a:rPr lang="en-US" dirty="0"/>
              <a:t>         </a:t>
            </a:r>
            <a:r>
              <a:rPr lang="en-US" dirty="0" err="1"/>
              <a:t>Edukatif</a:t>
            </a:r>
            <a:r>
              <a:rPr lang="en-US" dirty="0"/>
              <a:t>         (APE)         </a:t>
            </a:r>
            <a:r>
              <a:rPr lang="en-US" dirty="0" err="1" smtClean="0"/>
              <a:t>untuk</a:t>
            </a:r>
            <a:r>
              <a:rPr lang="en-US" dirty="0"/>
              <a:t> </a:t>
            </a:r>
            <a:r>
              <a:rPr lang="en-US" dirty="0" smtClean="0"/>
              <a:t>PAUD/TK/TPA/TKA/TPQ/Madrasah </a:t>
            </a:r>
            <a:r>
              <a:rPr lang="en-US" dirty="0" err="1"/>
              <a:t>nonformal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Sarana</a:t>
            </a:r>
            <a:r>
              <a:rPr lang="en-US" dirty="0" smtClean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prasarana</a:t>
            </a:r>
            <a:r>
              <a:rPr lang="en-US" dirty="0"/>
              <a:t>  </a:t>
            </a:r>
            <a:r>
              <a:rPr lang="en-US" dirty="0" err="1"/>
              <a:t>taman</a:t>
            </a:r>
            <a:r>
              <a:rPr lang="en-US" dirty="0"/>
              <a:t>  </a:t>
            </a:r>
            <a:r>
              <a:rPr lang="en-US" dirty="0" err="1"/>
              <a:t>posyandu</a:t>
            </a:r>
            <a:r>
              <a:rPr lang="en-US" dirty="0"/>
              <a:t>,  </a:t>
            </a:r>
            <a:r>
              <a:rPr lang="en-US" dirty="0" err="1"/>
              <a:t>taman</a:t>
            </a:r>
            <a:r>
              <a:rPr lang="en-US" dirty="0"/>
              <a:t>  </a:t>
            </a:r>
            <a:r>
              <a:rPr lang="en-US" dirty="0" err="1"/>
              <a:t>bermain</a:t>
            </a:r>
            <a:r>
              <a:rPr lang="en-US" dirty="0"/>
              <a:t>,  </a:t>
            </a:r>
            <a:r>
              <a:rPr lang="en-US" dirty="0" err="1"/>
              <a:t>taman</a:t>
            </a:r>
            <a:r>
              <a:rPr lang="en-US" dirty="0"/>
              <a:t> </a:t>
            </a:r>
            <a:r>
              <a:rPr lang="en-US" dirty="0" err="1"/>
              <a:t>bacaan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taman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keagamaan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,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 smtClean="0"/>
              <a:t>dini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Bantuan</a:t>
            </a:r>
            <a:r>
              <a:rPr lang="en-US" dirty="0" smtClean="0"/>
              <a:t>   </a:t>
            </a:r>
            <a:r>
              <a:rPr lang="en-US" dirty="0" err="1"/>
              <a:t>insentif</a:t>
            </a:r>
            <a:r>
              <a:rPr lang="en-US" dirty="0"/>
              <a:t>   guru/</a:t>
            </a:r>
            <a:r>
              <a:rPr lang="en-US" dirty="0" err="1"/>
              <a:t>pembina</a:t>
            </a:r>
            <a:r>
              <a:rPr lang="en-US" dirty="0"/>
              <a:t>   PAUD/TK/TPA/TKA   /TPQ/guru </a:t>
            </a:r>
            <a:r>
              <a:rPr lang="en-US" dirty="0" err="1"/>
              <a:t>taman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keagamaan</a:t>
            </a:r>
            <a:r>
              <a:rPr lang="en-US" dirty="0"/>
              <a:t>, </a:t>
            </a:r>
            <a:r>
              <a:rPr lang="en-US" dirty="0" err="1"/>
              <a:t>taman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fasilitator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guru PAUD, </a:t>
            </a:r>
            <a:r>
              <a:rPr lang="en-US" dirty="0" err="1"/>
              <a:t>kader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pengasuhan</a:t>
            </a:r>
            <a:r>
              <a:rPr lang="en-US" dirty="0"/>
              <a:t>, </a:t>
            </a:r>
            <a:r>
              <a:rPr lang="en-US" dirty="0" err="1"/>
              <a:t>bina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 smtClean="0"/>
              <a:t>balita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2967"/>
            <a:ext cx="10972800" cy="56532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err="1" smtClean="0"/>
              <a:t>Perpustakaan</a:t>
            </a:r>
            <a:r>
              <a:rPr lang="en-US" dirty="0" smtClean="0"/>
              <a:t> </a:t>
            </a:r>
            <a:r>
              <a:rPr lang="en-US" dirty="0" err="1"/>
              <a:t>Desa</a:t>
            </a:r>
            <a:r>
              <a:rPr lang="en-US" dirty="0"/>
              <a:t>,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,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bacaan</a:t>
            </a:r>
            <a:r>
              <a:rPr lang="en-US" dirty="0"/>
              <a:t>,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olah</a:t>
            </a:r>
            <a:r>
              <a:rPr lang="en-US" dirty="0"/>
              <a:t> </a:t>
            </a:r>
            <a:r>
              <a:rPr lang="en-US" dirty="0" smtClean="0"/>
              <a:t>raga.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err="1" smtClean="0"/>
              <a:t>Sarana</a:t>
            </a:r>
            <a:r>
              <a:rPr lang="en-US" dirty="0" smtClean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prasarana</a:t>
            </a:r>
            <a:r>
              <a:rPr lang="en-US" dirty="0"/>
              <a:t>  </a:t>
            </a:r>
            <a:r>
              <a:rPr lang="en-US" dirty="0" err="1"/>
              <a:t>bagi</a:t>
            </a:r>
            <a:r>
              <a:rPr lang="en-US" dirty="0"/>
              <a:t>  </a:t>
            </a:r>
            <a:r>
              <a:rPr lang="en-US" dirty="0" err="1"/>
              <a:t>anak</a:t>
            </a:r>
            <a:r>
              <a:rPr lang="en-US" dirty="0"/>
              <a:t>  </a:t>
            </a:r>
            <a:r>
              <a:rPr lang="en-US" dirty="0" err="1"/>
              <a:t>putus</a:t>
            </a:r>
            <a:r>
              <a:rPr lang="en-US" dirty="0"/>
              <a:t>  </a:t>
            </a:r>
            <a:r>
              <a:rPr lang="en-US" dirty="0" err="1"/>
              <a:t>sekolah</a:t>
            </a:r>
            <a:r>
              <a:rPr lang="en-US" dirty="0"/>
              <a:t>,  </a:t>
            </a:r>
            <a:r>
              <a:rPr lang="en-US" dirty="0" err="1"/>
              <a:t>anak</a:t>
            </a:r>
            <a:r>
              <a:rPr lang="en-US" dirty="0"/>
              <a:t>  </a:t>
            </a:r>
            <a:r>
              <a:rPr lang="en-US" dirty="0" err="1"/>
              <a:t>jalanan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err="1" smtClean="0"/>
              <a:t>Peningkatan</a:t>
            </a:r>
            <a:r>
              <a:rPr lang="en-US" dirty="0" smtClean="0"/>
              <a:t>      </a:t>
            </a:r>
            <a:r>
              <a:rPr lang="en-US" dirty="0" err="1"/>
              <a:t>pengetahuan</a:t>
            </a:r>
            <a:r>
              <a:rPr lang="en-US" dirty="0"/>
              <a:t>      </a:t>
            </a:r>
            <a:r>
              <a:rPr lang="en-US" dirty="0" err="1"/>
              <a:t>dan</a:t>
            </a:r>
            <a:r>
              <a:rPr lang="en-US" dirty="0"/>
              <a:t>      </a:t>
            </a:r>
            <a:r>
              <a:rPr lang="en-US" dirty="0" err="1"/>
              <a:t>pelatihan</a:t>
            </a:r>
            <a:r>
              <a:rPr lang="en-US" dirty="0"/>
              <a:t>      </a:t>
            </a:r>
            <a:r>
              <a:rPr lang="en-US" dirty="0" err="1"/>
              <a:t>bagi</a:t>
            </a:r>
            <a:r>
              <a:rPr lang="en-US" dirty="0"/>
              <a:t>      </a:t>
            </a:r>
            <a:r>
              <a:rPr lang="en-US" dirty="0" err="1"/>
              <a:t>remaja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: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,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pembibitan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, </a:t>
            </a:r>
            <a:r>
              <a:rPr lang="en-US" dirty="0" err="1"/>
              <a:t>perikanan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perkebunan</a:t>
            </a:r>
            <a:r>
              <a:rPr lang="en-US" dirty="0"/>
              <a:t>, </a:t>
            </a:r>
            <a:r>
              <a:rPr lang="en-US" dirty="0" err="1"/>
              <a:t>perbengkelan</a:t>
            </a:r>
            <a:r>
              <a:rPr lang="en-US" dirty="0"/>
              <a:t> </a:t>
            </a:r>
            <a:r>
              <a:rPr lang="en-US" dirty="0" err="1"/>
              <a:t>otomotif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alat</a:t>
            </a:r>
            <a:r>
              <a:rPr lang="en-US" dirty="0"/>
              <a:t>  </a:t>
            </a:r>
            <a:r>
              <a:rPr lang="en-US" dirty="0" err="1"/>
              <a:t>bermain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, </a:t>
            </a:r>
            <a:r>
              <a:rPr lang="en-US" dirty="0" err="1"/>
              <a:t>sanggar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err="1" smtClean="0"/>
              <a:t>Penanganan</a:t>
            </a:r>
            <a:r>
              <a:rPr lang="en-US" dirty="0" smtClean="0"/>
              <a:t>  </a:t>
            </a:r>
            <a:r>
              <a:rPr lang="en-US" dirty="0" err="1"/>
              <a:t>anak</a:t>
            </a:r>
            <a:r>
              <a:rPr lang="en-US" dirty="0"/>
              <a:t>  </a:t>
            </a:r>
            <a:r>
              <a:rPr lang="en-US" dirty="0" err="1"/>
              <a:t>usia</a:t>
            </a:r>
            <a:r>
              <a:rPr lang="en-US" dirty="0"/>
              <a:t>  7-18  </a:t>
            </a:r>
            <a:r>
              <a:rPr lang="en-US" dirty="0" err="1"/>
              <a:t>tahun</a:t>
            </a:r>
            <a:r>
              <a:rPr lang="en-US" dirty="0"/>
              <a:t>  yang  </a:t>
            </a:r>
            <a:r>
              <a:rPr lang="en-US" dirty="0" err="1"/>
              <a:t>tidak</a:t>
            </a:r>
            <a:r>
              <a:rPr lang="en-US" dirty="0"/>
              <a:t>  </a:t>
            </a:r>
            <a:r>
              <a:rPr lang="en-US" dirty="0" err="1"/>
              <a:t>sekolah</a:t>
            </a:r>
            <a:r>
              <a:rPr lang="en-US" dirty="0"/>
              <a:t>,  </a:t>
            </a:r>
            <a:r>
              <a:rPr lang="en-US" dirty="0" err="1"/>
              <a:t>putus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melanjutkan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minimal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 smtClean="0"/>
              <a:t>miskin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err="1" smtClean="0"/>
              <a:t>Menyediakan</a:t>
            </a:r>
            <a:r>
              <a:rPr lang="en-US" dirty="0" smtClean="0"/>
              <a:t>   </a:t>
            </a:r>
            <a:r>
              <a:rPr lang="en-US" dirty="0" err="1"/>
              <a:t>beasiswa</a:t>
            </a:r>
            <a:r>
              <a:rPr lang="en-US" dirty="0"/>
              <a:t>   </a:t>
            </a:r>
            <a:r>
              <a:rPr lang="en-US" dirty="0" err="1"/>
              <a:t>bagi</a:t>
            </a:r>
            <a:r>
              <a:rPr lang="en-US" dirty="0"/>
              <a:t>   </a:t>
            </a:r>
            <a:r>
              <a:rPr lang="en-US" dirty="0" err="1" smtClean="0"/>
              <a:t>anak-anak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  </a:t>
            </a:r>
            <a:r>
              <a:rPr lang="en-US" dirty="0"/>
              <a:t>yang   </a:t>
            </a:r>
            <a:r>
              <a:rPr lang="en-US" dirty="0" err="1"/>
              <a:t>berprestasi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19" name="TextBox 18"/>
          <p:cNvSpPr txBox="1"/>
          <p:nvPr/>
        </p:nvSpPr>
        <p:spPr>
          <a:xfrm>
            <a:off x="2056824" y="1136553"/>
            <a:ext cx="215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Akibat</a:t>
            </a:r>
            <a:r>
              <a:rPr lang="en-US" sz="2400" b="1" dirty="0">
                <a:solidFill>
                  <a:srgbClr val="C00000"/>
                </a:solidFill>
              </a:rPr>
              <a:t> Stunting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536" y="1658816"/>
            <a:ext cx="1349439" cy="166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378536" y="3965190"/>
            <a:ext cx="104644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Kematian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33088" y="2477410"/>
            <a:ext cx="2520280" cy="1785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002060"/>
                </a:solidFill>
                <a:latin typeface="Agency FB" pitchFamily="34" charset="0"/>
              </a:rPr>
              <a:t>Jangka</a:t>
            </a:r>
            <a:r>
              <a:rPr lang="en-US" sz="2000" b="1" u="sng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Agency FB" pitchFamily="34" charset="0"/>
              </a:rPr>
              <a:t>Pendek</a:t>
            </a:r>
            <a:r>
              <a:rPr lang="en-US" sz="2000" b="1" u="sng" dirty="0">
                <a:solidFill>
                  <a:srgbClr val="002060"/>
                </a:solidFill>
                <a:latin typeface="Agency FB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Agency FB" pitchFamily="34" charset="0"/>
              </a:rPr>
              <a:t>Gangguan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perkembangan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otak</a:t>
            </a:r>
            <a:endParaRPr lang="en-US" dirty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Agency FB" pitchFamily="34" charset="0"/>
              </a:rPr>
              <a:t>Gangguan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pertumbuhan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fisik</a:t>
            </a:r>
            <a:endParaRPr lang="en-US" dirty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Agency FB" pitchFamily="34" charset="0"/>
              </a:rPr>
              <a:t>Gangguan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perkembangan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motorik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pada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bayi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41400" y="2462314"/>
            <a:ext cx="3168352" cy="2893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002060"/>
                </a:solidFill>
                <a:latin typeface="Agency FB" pitchFamily="34" charset="0"/>
              </a:rPr>
              <a:t>Jangka</a:t>
            </a:r>
            <a:r>
              <a:rPr lang="en-US" sz="2000" b="1" u="sng" dirty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Agency FB" pitchFamily="34" charset="0"/>
              </a:rPr>
              <a:t>Panjang</a:t>
            </a:r>
            <a:r>
              <a:rPr lang="en-US" sz="2000" b="1" u="sng" dirty="0">
                <a:solidFill>
                  <a:srgbClr val="002060"/>
                </a:solidFill>
                <a:latin typeface="Agency FB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gency FB" pitchFamily="34" charset="0"/>
              </a:rPr>
              <a:t>Tingkat </a:t>
            </a:r>
            <a:r>
              <a:rPr lang="en-US" dirty="0" err="1">
                <a:latin typeface="Agency FB" pitchFamily="34" charset="0"/>
              </a:rPr>
              <a:t>kecerdasan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rendah</a:t>
            </a:r>
            <a:endParaRPr lang="en-US" dirty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Agency FB" pitchFamily="34" charset="0"/>
              </a:rPr>
              <a:t>Prestasi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belajar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tidak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baik</a:t>
            </a:r>
            <a:endParaRPr lang="en-US" dirty="0">
              <a:latin typeface="Agency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Agency FB" pitchFamily="34" charset="0"/>
              </a:rPr>
              <a:t>Prestasi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kerja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tidak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baik</a:t>
            </a:r>
            <a:r>
              <a:rPr lang="en-US" dirty="0">
                <a:latin typeface="Agency FB" pitchFamily="34" charset="0"/>
              </a:rPr>
              <a:t> (</a:t>
            </a:r>
            <a:r>
              <a:rPr lang="en-US" dirty="0" err="1">
                <a:latin typeface="Agency FB" pitchFamily="34" charset="0"/>
              </a:rPr>
              <a:t>produktivitas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rendah</a:t>
            </a:r>
            <a:r>
              <a:rPr lang="en-US" dirty="0">
                <a:latin typeface="Agency FB" pitchFamily="34" charset="0"/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Agency FB" pitchFamily="34" charset="0"/>
              </a:rPr>
              <a:t>Kalah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bersaing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dalam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mencari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kerja</a:t>
            </a:r>
            <a:r>
              <a:rPr lang="en-US" dirty="0">
                <a:latin typeface="Agency FB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Agency FB" pitchFamily="34" charset="0"/>
              </a:rPr>
              <a:t>Cenderung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gemuk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diusia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tua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sehingga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menderiita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penyakit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degeneratif</a:t>
            </a:r>
            <a:r>
              <a:rPr lang="en-US" dirty="0">
                <a:latin typeface="Agency FB" pitchFamily="34" charset="0"/>
              </a:rPr>
              <a:t> (</a:t>
            </a:r>
            <a:r>
              <a:rPr lang="en-US" dirty="0" err="1">
                <a:latin typeface="Agency FB" pitchFamily="34" charset="0"/>
              </a:rPr>
              <a:t>hipertensi</a:t>
            </a:r>
            <a:r>
              <a:rPr lang="en-US" dirty="0">
                <a:latin typeface="Agency FB" pitchFamily="34" charset="0"/>
              </a:rPr>
              <a:t>, </a:t>
            </a:r>
            <a:r>
              <a:rPr lang="en-US" dirty="0" err="1">
                <a:latin typeface="Agency FB" pitchFamily="34" charset="0"/>
              </a:rPr>
              <a:t>jantung</a:t>
            </a:r>
            <a:r>
              <a:rPr lang="en-US" dirty="0">
                <a:latin typeface="Agency FB" pitchFamily="34" charset="0"/>
              </a:rPr>
              <a:t>, diabetes, </a:t>
            </a:r>
            <a:r>
              <a:rPr lang="en-US" dirty="0" err="1">
                <a:latin typeface="Agency FB" pitchFamily="34" charset="0"/>
              </a:rPr>
              <a:t>dll</a:t>
            </a:r>
            <a:r>
              <a:rPr lang="en-US" dirty="0">
                <a:latin typeface="Agency FB" pitchFamily="34" charset="0"/>
              </a:rPr>
              <a:t>)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2776904" y="3369962"/>
            <a:ext cx="276351" cy="53890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>
            <a:endCxn id="23" idx="0"/>
          </p:cNvCxnSpPr>
          <p:nvPr/>
        </p:nvCxnSpPr>
        <p:spPr>
          <a:xfrm>
            <a:off x="3727975" y="1814242"/>
            <a:ext cx="1965253" cy="663168"/>
          </a:xfrm>
          <a:prstGeom prst="bentConnector2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24" idx="0"/>
          </p:cNvCxnSpPr>
          <p:nvPr/>
        </p:nvCxnSpPr>
        <p:spPr>
          <a:xfrm>
            <a:off x="3727975" y="1814242"/>
            <a:ext cx="5097601" cy="648072"/>
          </a:xfrm>
          <a:prstGeom prst="bentConnector2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53677" y="551222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C00000"/>
                </a:solidFill>
              </a:rPr>
              <a:t>Dampak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jangka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panjang</a:t>
            </a:r>
            <a:r>
              <a:rPr lang="en-US" b="1" u="sng" dirty="0">
                <a:solidFill>
                  <a:srgbClr val="C00000"/>
                </a:solidFill>
              </a:rPr>
              <a:t>:</a:t>
            </a:r>
          </a:p>
          <a:p>
            <a:r>
              <a:rPr lang="en-US" dirty="0" err="1">
                <a:latin typeface="Agency FB" pitchFamily="34" charset="0"/>
              </a:rPr>
              <a:t>Kerugian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negara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karena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generasi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penerus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mengalami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kondisi</a:t>
            </a:r>
            <a:r>
              <a:rPr lang="en-US" dirty="0">
                <a:latin typeface="Agency FB" pitchFamily="34" charset="0"/>
              </a:rPr>
              <a:t> yang </a:t>
            </a:r>
            <a:r>
              <a:rPr lang="en-US" dirty="0" err="1">
                <a:latin typeface="Agency FB" pitchFamily="34" charset="0"/>
              </a:rPr>
              <a:t>tidak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sehat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dan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tidak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produktif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12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CEFB4CC7-1F35-41D6-BEF0-DB678E2F88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CBE29A7-C5B2-47AE-B6B4-AE90EBA09D94}"/>
              </a:ext>
            </a:extLst>
          </p:cNvPr>
          <p:cNvSpPr/>
          <p:nvPr/>
        </p:nvSpPr>
        <p:spPr>
          <a:xfrm>
            <a:off x="0" y="409106"/>
            <a:ext cx="10409752" cy="43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760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1435"/>
            <a:ext cx="10972800" cy="56847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PENGEMBANGAN KETAHANAN DAN KESEJAHTERAAN </a:t>
            </a:r>
            <a:r>
              <a:rPr lang="en-US" dirty="0" smtClean="0"/>
              <a:t>KELUARGA</a:t>
            </a:r>
          </a:p>
          <a:p>
            <a:r>
              <a:rPr lang="en-US" dirty="0"/>
              <a:t>PENCEGAHAN PENYALAHGUNAAN DAN PEREDARAN GELAP NARKOBA </a:t>
            </a:r>
            <a:endParaRPr lang="en-US" dirty="0" smtClean="0"/>
          </a:p>
          <a:p>
            <a:r>
              <a:rPr lang="en-US" dirty="0"/>
              <a:t>PEMBELAJARAN DAN PELATIHAN </a:t>
            </a:r>
            <a:r>
              <a:rPr lang="en-US" dirty="0" smtClean="0"/>
              <a:t>KERJA</a:t>
            </a:r>
          </a:p>
          <a:p>
            <a:r>
              <a:rPr lang="en-US" dirty="0"/>
              <a:t>PENGEMBANGAN DESA INKLUSI</a:t>
            </a:r>
          </a:p>
          <a:p>
            <a:r>
              <a:rPr lang="en-US" dirty="0"/>
              <a:t>PENGEMBANGAN PRODUK UNGGULAN DESA/KAWASAN PERDESAAN </a:t>
            </a:r>
            <a:endParaRPr lang="en-US" dirty="0" smtClean="0"/>
          </a:p>
          <a:p>
            <a:r>
              <a:rPr lang="en-US" dirty="0"/>
              <a:t>PEMBENTUKAN      DAN      PENGEMBANGAN      BUMDESA/BUMDESA </a:t>
            </a:r>
            <a:r>
              <a:rPr lang="en-US" dirty="0" smtClean="0"/>
              <a:t>BERSAMA</a:t>
            </a:r>
          </a:p>
          <a:p>
            <a:r>
              <a:rPr lang="en-US" dirty="0"/>
              <a:t>PEMBANGUNAN DAN PENGELOLAAN PASAR DESA</a:t>
            </a:r>
          </a:p>
          <a:p>
            <a:r>
              <a:rPr lang="en-US" dirty="0"/>
              <a:t>PEMBANGUNAN   EMBUNG   KECIL   DAN   BANGUNAN   PENAMPUNG AIR LAINNYA DI DESA</a:t>
            </a:r>
          </a:p>
          <a:p>
            <a:r>
              <a:rPr lang="en-US" dirty="0"/>
              <a:t>PENGEMBANGAN DESA </a:t>
            </a:r>
            <a:r>
              <a:rPr lang="en-US" dirty="0" smtClean="0"/>
              <a:t>WISATA</a:t>
            </a:r>
          </a:p>
          <a:p>
            <a:r>
              <a:rPr lang="en-US" dirty="0"/>
              <a:t>PENDAYAGUNAAN SUMBER DAYA ALAM DAN TEKNOLOGI TEPAT GUNA </a:t>
            </a:r>
          </a:p>
          <a:p>
            <a:r>
              <a:rPr lang="en-US" dirty="0"/>
              <a:t>PENGENDALIAN PERUBAHAN IKLIM MELALUI MITIGASI DAN ADAPTASI </a:t>
            </a:r>
            <a:endParaRPr lang="en-US" dirty="0" smtClean="0"/>
          </a:p>
          <a:p>
            <a:r>
              <a:rPr lang="en-US" dirty="0"/>
              <a:t>PENCEGAHAN DAN PENANGANAN BENCANA ALAM DAN NONALAM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978"/>
            <a:ext cx="10972800" cy="79741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Bahnschrift" panose="020B0502040204020203" pitchFamily="34" charset="0"/>
              </a:rPr>
              <a:t>KESIMPULAN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964" y="725208"/>
            <a:ext cx="11398469" cy="5975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LcPeriod"/>
            </a:pPr>
            <a:r>
              <a:rPr lang="en-GB" sz="2400" b="1" dirty="0" err="1">
                <a:solidFill>
                  <a:schemeClr val="tx1"/>
                </a:solidFill>
                <a:latin typeface="Andalus"/>
              </a:rPr>
              <a:t>Pemerintah</a:t>
            </a:r>
            <a:r>
              <a:rPr lang="en-GB" sz="2400" b="1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Andalus"/>
              </a:rPr>
              <a:t>kalurahan</a:t>
            </a:r>
            <a:r>
              <a:rPr lang="en-GB" sz="2400" b="1" dirty="0">
                <a:solidFill>
                  <a:schemeClr val="tx1"/>
                </a:solidFill>
                <a:latin typeface="Andalus"/>
              </a:rPr>
              <a:t> : </a:t>
            </a:r>
          </a:p>
          <a:p>
            <a:pPr marL="457200" indent="-457200"/>
            <a:r>
              <a:rPr lang="en-GB" sz="2000" dirty="0">
                <a:solidFill>
                  <a:schemeClr val="tx1"/>
                </a:solidFill>
                <a:latin typeface="Andalus"/>
              </a:rPr>
              <a:t>	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paparkan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ttg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program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kegiatan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yang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sudah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dilakukan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dalam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konvergensi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stunting yang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tercakup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dalam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5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paket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layanan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konvergensi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(KIA,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konseling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gisi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terpadu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, air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bersih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dan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sanitasi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Perlindungan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sosial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, PAUD)</a:t>
            </a:r>
          </a:p>
          <a:p>
            <a:pPr marL="457200" indent="-457200"/>
            <a:endParaRPr lang="en-GB" sz="800" dirty="0">
              <a:solidFill>
                <a:schemeClr val="tx1"/>
              </a:solidFill>
              <a:latin typeface="Andalus"/>
            </a:endParaRPr>
          </a:p>
          <a:p>
            <a:pPr marL="457200" indent="-457200">
              <a:buFont typeface="+mj-lt"/>
              <a:buAutoNum type="alphaLcPeriod" startAt="2"/>
            </a:pPr>
            <a:r>
              <a:rPr lang="en-GB" sz="2400" b="1" dirty="0">
                <a:solidFill>
                  <a:schemeClr val="tx1"/>
                </a:solidFill>
                <a:latin typeface="Andalus"/>
              </a:rPr>
              <a:t>KPM :</a:t>
            </a:r>
          </a:p>
          <a:p>
            <a:pPr marL="892175" indent="-342900">
              <a:buFont typeface="Wingdings" panose="05000000000000000000" pitchFamily="2" charset="2"/>
              <a:buChar char="§"/>
            </a:pPr>
            <a:r>
              <a:rPr lang="en-GB" sz="2000" dirty="0" err="1">
                <a:solidFill>
                  <a:schemeClr val="tx1"/>
                </a:solidFill>
                <a:latin typeface="Andalus"/>
              </a:rPr>
              <a:t>Peserta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dipandu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dalam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musyawarah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pengisian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ceklist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identifikasi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kegiatan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pada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tabel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5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paket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layanan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kovergensi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stunting</a:t>
            </a:r>
          </a:p>
          <a:p>
            <a:pPr marL="892175" indent="-342900">
              <a:buFont typeface="Wingdings" panose="05000000000000000000" pitchFamily="2" charset="2"/>
              <a:buChar char="§"/>
            </a:pPr>
            <a:r>
              <a:rPr lang="en-GB" sz="2000" dirty="0" err="1">
                <a:solidFill>
                  <a:schemeClr val="tx1"/>
                </a:solidFill>
                <a:latin typeface="Andalus"/>
              </a:rPr>
              <a:t>Tentukan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kegiatan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yang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akan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diusulkan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kepada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kalurahan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atau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OPD supra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desa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 </a:t>
            </a:r>
            <a:r>
              <a:rPr lang="en-GB" sz="2000" dirty="0" err="1" smtClean="0">
                <a:solidFill>
                  <a:schemeClr val="tx1"/>
                </a:solidFill>
                <a:latin typeface="Andalus"/>
              </a:rPr>
              <a:t>dengan</a:t>
            </a:r>
            <a:r>
              <a:rPr lang="en-GB" sz="2000" dirty="0" smtClean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tanggapan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dari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peserta</a:t>
            </a:r>
            <a:endParaRPr lang="en-GB" sz="2000" dirty="0">
              <a:solidFill>
                <a:schemeClr val="tx1"/>
              </a:solidFill>
              <a:latin typeface="Andalus"/>
            </a:endParaRPr>
          </a:p>
          <a:p>
            <a:pPr marL="892175" indent="-342900">
              <a:buFont typeface="Wingdings" panose="05000000000000000000" pitchFamily="2" charset="2"/>
              <a:buChar char="§"/>
            </a:pPr>
            <a:r>
              <a:rPr lang="en-GB" sz="2000" dirty="0" err="1">
                <a:solidFill>
                  <a:schemeClr val="tx1"/>
                </a:solidFill>
                <a:latin typeface="Andalus"/>
              </a:rPr>
              <a:t>Kesemua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hasil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kesepakatan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dituangkan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dalam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Andalus"/>
              </a:rPr>
              <a:t>Berita</a:t>
            </a:r>
            <a:r>
              <a:rPr lang="en-GB" sz="2000" b="1" dirty="0">
                <a:solidFill>
                  <a:schemeClr val="tx1"/>
                </a:solidFill>
                <a:latin typeface="Andalus"/>
              </a:rPr>
              <a:t> Acara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dengan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lampiran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Andalus"/>
              </a:rPr>
              <a:t>adalah</a:t>
            </a:r>
            <a:r>
              <a:rPr lang="en-GB" sz="2000" dirty="0" smtClean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tabel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identifikasi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dan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tabel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usulan</a:t>
            </a:r>
            <a:r>
              <a:rPr lang="en-GB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Andalus"/>
              </a:rPr>
              <a:t>kegiatan</a:t>
            </a:r>
            <a:endParaRPr lang="en-GB" sz="2000" dirty="0">
              <a:solidFill>
                <a:schemeClr val="tx1"/>
              </a:solidFill>
              <a:latin typeface="Andalus"/>
            </a:endParaRPr>
          </a:p>
          <a:p>
            <a:endParaRPr lang="en-GB" sz="800" dirty="0">
              <a:solidFill>
                <a:schemeClr val="tx1"/>
              </a:solidFill>
              <a:latin typeface="Andalus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en-US" sz="2400" b="1" dirty="0" err="1">
                <a:solidFill>
                  <a:schemeClr val="tx1"/>
                </a:solidFill>
                <a:latin typeface="Andalus"/>
              </a:rPr>
              <a:t>Kamituwo</a:t>
            </a:r>
            <a:r>
              <a:rPr lang="en-US" sz="2400" b="1" dirty="0">
                <a:solidFill>
                  <a:schemeClr val="tx1"/>
                </a:solidFill>
                <a:latin typeface="Andalus"/>
              </a:rPr>
              <a:t> :</a:t>
            </a:r>
          </a:p>
          <a:p>
            <a:r>
              <a:rPr lang="en-US" sz="2000" dirty="0">
                <a:solidFill>
                  <a:schemeClr val="tx1"/>
                </a:solidFill>
                <a:latin typeface="Andalus"/>
              </a:rPr>
              <a:t> 	</a:t>
            </a:r>
            <a:r>
              <a:rPr lang="en-US" sz="2000" dirty="0" err="1">
                <a:solidFill>
                  <a:schemeClr val="tx1"/>
                </a:solidFill>
                <a:latin typeface="Andalus"/>
              </a:rPr>
              <a:t>Tentukan</a:t>
            </a:r>
            <a:r>
              <a:rPr lang="en-US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ndalus"/>
              </a:rPr>
              <a:t>delegasi</a:t>
            </a:r>
            <a:r>
              <a:rPr lang="en-US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ndalus"/>
              </a:rPr>
              <a:t>rembug</a:t>
            </a:r>
            <a:r>
              <a:rPr lang="en-US" sz="2000" dirty="0">
                <a:solidFill>
                  <a:schemeClr val="tx1"/>
                </a:solidFill>
                <a:latin typeface="Andalus"/>
              </a:rPr>
              <a:t> stunting yang </a:t>
            </a:r>
            <a:r>
              <a:rPr lang="en-US" sz="2000" dirty="0" err="1">
                <a:solidFill>
                  <a:schemeClr val="tx1"/>
                </a:solidFill>
                <a:latin typeface="Andalus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ndalus"/>
              </a:rPr>
              <a:t>mengawal</a:t>
            </a:r>
            <a:r>
              <a:rPr lang="en-US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ndalus"/>
              </a:rPr>
              <a:t>usulan</a:t>
            </a:r>
            <a:r>
              <a:rPr lang="en-US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ndalus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ndalus"/>
              </a:rPr>
              <a:t>Muskal</a:t>
            </a:r>
            <a:r>
              <a:rPr lang="en-US" sz="2000" dirty="0">
                <a:solidFill>
                  <a:schemeClr val="tx1"/>
                </a:solidFill>
                <a:latin typeface="Andalus"/>
              </a:rPr>
              <a:t> RKP </a:t>
            </a:r>
            <a:r>
              <a:rPr lang="en-US" sz="2000" dirty="0" err="1">
                <a:solidFill>
                  <a:schemeClr val="tx1"/>
                </a:solidFill>
                <a:latin typeface="Andalus"/>
              </a:rPr>
              <a:t>Kal</a:t>
            </a:r>
            <a:r>
              <a:rPr lang="en-US" sz="2000" dirty="0">
                <a:solidFill>
                  <a:schemeClr val="tx1"/>
                </a:solidFill>
                <a:latin typeface="Andalus"/>
              </a:rPr>
              <a:t> 2021 dan </a:t>
            </a:r>
            <a:r>
              <a:rPr lang="en-US" sz="2000" dirty="0" err="1">
                <a:solidFill>
                  <a:schemeClr val="tx1"/>
                </a:solidFill>
                <a:latin typeface="Andalus"/>
              </a:rPr>
              <a:t>Musrenbangkal</a:t>
            </a:r>
            <a:r>
              <a:rPr lang="en-US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ndalus"/>
              </a:rPr>
              <a:t>perubahan</a:t>
            </a:r>
            <a:r>
              <a:rPr lang="en-US" sz="2000" dirty="0">
                <a:solidFill>
                  <a:schemeClr val="tx1"/>
                </a:solidFill>
                <a:latin typeface="Andalu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ndalus"/>
              </a:rPr>
              <a:t>APBKal</a:t>
            </a:r>
            <a:r>
              <a:rPr lang="en-US" sz="2000" dirty="0">
                <a:solidFill>
                  <a:schemeClr val="tx1"/>
                </a:solidFill>
                <a:latin typeface="Andalus"/>
              </a:rPr>
              <a:t> 2020</a:t>
            </a:r>
          </a:p>
        </p:txBody>
      </p:sp>
      <p:pic>
        <p:nvPicPr>
          <p:cNvPr id="5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6503B350-89BB-4AE8-9F72-5CECD26F43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2343" y="77494"/>
            <a:ext cx="863748" cy="75578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417FF6-D725-47A2-843C-D7C33E2B0900}"/>
              </a:ext>
            </a:extLst>
          </p:cNvPr>
          <p:cNvSpPr/>
          <p:nvPr/>
        </p:nvSpPr>
        <p:spPr>
          <a:xfrm>
            <a:off x="803544" y="874910"/>
            <a:ext cx="10584912" cy="789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xmlns="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5341" y="2747999"/>
            <a:ext cx="5093288" cy="1013684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l"/>
            <a:r>
              <a:rPr lang="en-ZA" sz="6600" dirty="0" err="1">
                <a:solidFill>
                  <a:srgbClr val="002060"/>
                </a:solidFill>
                <a:latin typeface="Bahnschrift" panose="020B0502040204020203" pitchFamily="34" charset="0"/>
              </a:rPr>
              <a:t>Terimakasih</a:t>
            </a:r>
            <a:endParaRPr lang="en-ZA" sz="66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42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29" y="406699"/>
            <a:ext cx="8543926" cy="5639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ahnschrift" panose="020B0502040204020203" pitchFamily="34" charset="0"/>
              </a:rPr>
              <a:t>CARA  PENCEGAHAN </a:t>
            </a:r>
            <a:r>
              <a:rPr lang="en-US" b="1" dirty="0">
                <a:solidFill>
                  <a:srgbClr val="C00000"/>
                </a:solidFill>
                <a:latin typeface="Bahnschrift" panose="020B0502040204020203" pitchFamily="34" charset="0"/>
              </a:rPr>
              <a:t>STUNTING</a:t>
            </a:r>
            <a:r>
              <a:rPr lang="en-US" b="1" dirty="0">
                <a:solidFill>
                  <a:srgbClr val="7030A0"/>
                </a:solidFill>
                <a:latin typeface="Bahnschrift" panose="020B0502040204020203" pitchFamily="34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Bahnschrift" panose="020B0502040204020203" pitchFamily="34" charset="0"/>
              </a:rPr>
            </a:br>
            <a:endParaRPr lang="en-US" sz="2400" b="1" i="1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5264" y="1075571"/>
            <a:ext cx="4190702" cy="442396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Intervensi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754" y="1595432"/>
            <a:ext cx="5904411" cy="1921157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733425" lvl="1" indent="-457200">
              <a:buFont typeface="+mj-lt"/>
              <a:buAutoNum type="arabicPeriod"/>
            </a:pPr>
            <a:r>
              <a:rPr lang="en-US" sz="2200" dirty="0" err="1">
                <a:latin typeface="Arial Narrow" panose="020B0606020202030204" pitchFamily="34" charset="0"/>
              </a:rPr>
              <a:t>Untuk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mengatasi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penyebab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langsung</a:t>
            </a:r>
            <a:r>
              <a:rPr lang="en-US" sz="2200" dirty="0">
                <a:latin typeface="Arial Narrow" panose="020B0606020202030204" pitchFamily="34" charset="0"/>
              </a:rPr>
              <a:t> (</a:t>
            </a:r>
            <a:r>
              <a:rPr lang="en-US" sz="2200" dirty="0" err="1">
                <a:latin typeface="Arial Narrow" panose="020B0606020202030204" pitchFamily="34" charset="0"/>
              </a:rPr>
              <a:t>kurang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gizi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dan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penyakit</a:t>
            </a:r>
            <a:r>
              <a:rPr lang="en-US" sz="2200" dirty="0">
                <a:latin typeface="Arial Narrow" panose="020B0606020202030204" pitchFamily="34" charset="0"/>
              </a:rPr>
              <a:t>)</a:t>
            </a:r>
          </a:p>
          <a:p>
            <a:pPr marL="733425" lvl="1" indent="-457200">
              <a:buFont typeface="+mj-lt"/>
              <a:buAutoNum type="arabicPeriod"/>
            </a:pPr>
            <a:r>
              <a:rPr lang="en-US" sz="2200" dirty="0" err="1">
                <a:latin typeface="Arial Narrow" panose="020B0606020202030204" pitchFamily="34" charset="0"/>
              </a:rPr>
              <a:t>Lebih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banyak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dikerjakan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oleh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bidang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kesehatan</a:t>
            </a:r>
            <a:r>
              <a:rPr lang="en-US" sz="2200" dirty="0">
                <a:latin typeface="Arial Narrow" panose="020B0606020202030204" pitchFamily="34" charset="0"/>
              </a:rPr>
              <a:t>.</a:t>
            </a:r>
          </a:p>
          <a:p>
            <a:pPr marL="733425" lvl="1" indent="-457200">
              <a:buFont typeface="+mj-lt"/>
              <a:buAutoNum type="arabicPeriod"/>
            </a:pPr>
            <a:r>
              <a:rPr lang="en-US" sz="2200" dirty="0" err="1">
                <a:latin typeface="Arial Narrow" panose="020B0606020202030204" pitchFamily="34" charset="0"/>
              </a:rPr>
              <a:t>Sebagai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intervensi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jangka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pendek</a:t>
            </a:r>
            <a:endParaRPr lang="en-US" sz="2200" dirty="0">
              <a:latin typeface="Arial Narrow" panose="020B0606020202030204" pitchFamily="34" charset="0"/>
            </a:endParaRPr>
          </a:p>
          <a:p>
            <a:endParaRPr lang="en-US" sz="2200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713" y="3755980"/>
            <a:ext cx="4211340" cy="416270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Intervensi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Sensitif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4127" y="4262778"/>
            <a:ext cx="5773783" cy="1947282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733425" lvl="1" indent="-457200">
              <a:buFont typeface="+mj-lt"/>
              <a:buAutoNum type="arabicPeriod"/>
            </a:pPr>
            <a:r>
              <a:rPr lang="en-US" sz="2200" dirty="0" err="1">
                <a:latin typeface="Arial Narrow" panose="020B0606020202030204" pitchFamily="34" charset="0"/>
              </a:rPr>
              <a:t>Untuk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mengatasi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penyebab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tidak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langsung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supaya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kecukupan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pangan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dan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tidak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terjadi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infeksi</a:t>
            </a:r>
            <a:r>
              <a:rPr lang="en-US" sz="2200" dirty="0">
                <a:latin typeface="Arial Narrow" panose="020B0606020202030204" pitchFamily="34" charset="0"/>
              </a:rPr>
              <a:t>.</a:t>
            </a:r>
          </a:p>
          <a:p>
            <a:pPr marL="733425" lvl="1" indent="-457200">
              <a:buFont typeface="+mj-lt"/>
              <a:buAutoNum type="arabicPeriod"/>
            </a:pPr>
            <a:r>
              <a:rPr lang="en-US" sz="2200" dirty="0" err="1">
                <a:latin typeface="Arial Narrow" panose="020B0606020202030204" pitchFamily="34" charset="0"/>
              </a:rPr>
              <a:t>Dilakukan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semua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pihak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diluar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bidang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kesehatan</a:t>
            </a:r>
            <a:endParaRPr lang="en-US" sz="2200" dirty="0">
              <a:latin typeface="Arial Narrow" panose="020B0606020202030204" pitchFamily="34" charset="0"/>
            </a:endParaRPr>
          </a:p>
          <a:p>
            <a:pPr marL="733425" lvl="1" indent="-457200">
              <a:buFont typeface="+mj-lt"/>
              <a:buAutoNum type="arabicPeriod"/>
            </a:pPr>
            <a:r>
              <a:rPr lang="en-US" sz="2200" dirty="0" err="1">
                <a:latin typeface="Arial Narrow" panose="020B0606020202030204" pitchFamily="34" charset="0"/>
              </a:rPr>
              <a:t>Sebagai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intervensi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jangka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panjang</a:t>
            </a:r>
            <a:endParaRPr lang="en-US" sz="2200" dirty="0">
              <a:latin typeface="Arial Narrow" panose="020B0606020202030204" pitchFamily="34" charset="0"/>
            </a:endParaRPr>
          </a:p>
          <a:p>
            <a:endParaRPr lang="en-US" sz="2200" dirty="0">
              <a:latin typeface="Arial Narrow" panose="020B0606020202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97" y="2026109"/>
            <a:ext cx="5984603" cy="32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735331" y="1608903"/>
            <a:ext cx="445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Candara" pitchFamily="34" charset="0"/>
              </a:rPr>
              <a:t>intervensi</a:t>
            </a:r>
            <a:r>
              <a:rPr lang="en-US" b="1" dirty="0">
                <a:latin typeface="Candara" pitchFamily="34" charset="0"/>
              </a:rPr>
              <a:t> Stunting </a:t>
            </a:r>
            <a:r>
              <a:rPr lang="en-US" b="1" dirty="0" err="1">
                <a:latin typeface="Candara" pitchFamily="34" charset="0"/>
              </a:rPr>
              <a:t>untuk</a:t>
            </a:r>
            <a:r>
              <a:rPr lang="en-US" b="1" dirty="0">
                <a:latin typeface="Candara" pitchFamily="34" charset="0"/>
              </a:rPr>
              <a:t> </a:t>
            </a:r>
            <a:r>
              <a:rPr lang="en-US" b="1" dirty="0" err="1">
                <a:latin typeface="Candara" pitchFamily="34" charset="0"/>
              </a:rPr>
              <a:t>sasaran</a:t>
            </a:r>
            <a:r>
              <a:rPr lang="en-US" b="1" dirty="0">
                <a:latin typeface="Candara" pitchFamily="34" charset="0"/>
              </a:rPr>
              <a:t> 1000 HPK</a:t>
            </a:r>
            <a:endParaRPr lang="en-US" b="1" dirty="0"/>
          </a:p>
        </p:txBody>
      </p:sp>
      <p:pic>
        <p:nvPicPr>
          <p:cNvPr id="10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E7F15BFD-1DC8-4240-A87B-BDE6E63C9D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3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11250"/>
            <a:ext cx="58284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14" name="Pentagon 13"/>
          <p:cNvSpPr/>
          <p:nvPr/>
        </p:nvSpPr>
        <p:spPr>
          <a:xfrm>
            <a:off x="874059" y="1511250"/>
            <a:ext cx="5002306" cy="468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/>
            <a:r>
              <a:rPr lang="en-US" sz="4000" dirty="0">
                <a:solidFill>
                  <a:srgbClr val="C00000"/>
                </a:solidFill>
                <a:latin typeface="Bahnschrift" panose="020B0502040204020203" pitchFamily="34" charset="0"/>
              </a:rPr>
              <a:t>5 PAKET LAYANAN KONVERGENSI STUNTING DESA</a:t>
            </a:r>
          </a:p>
        </p:txBody>
      </p:sp>
      <p:pic>
        <p:nvPicPr>
          <p:cNvPr id="5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373CAA5F-30B2-4060-AC46-BC2C8C22AC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B947CB-5A62-4C16-A5DB-2913DED484ED}"/>
              </a:ext>
            </a:extLst>
          </p:cNvPr>
          <p:cNvSpPr/>
          <p:nvPr/>
        </p:nvSpPr>
        <p:spPr>
          <a:xfrm rot="16200000">
            <a:off x="-3124200" y="3124200"/>
            <a:ext cx="6858000" cy="60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598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3825" y="2702868"/>
            <a:ext cx="9464350" cy="1721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ahnschrift" panose="020B0502040204020203" pitchFamily="34" charset="0"/>
              </a:rPr>
              <a:t>C</a:t>
            </a:r>
            <a:r>
              <a:rPr lang="en-US" dirty="0">
                <a:effectLst/>
                <a:latin typeface="Bahnschrift" panose="020B0502040204020203" pitchFamily="34" charset="0"/>
              </a:rPr>
              <a:t>APAIAN 5 PAKET LAYANAN STUNTING </a:t>
            </a:r>
            <a:br>
              <a:rPr lang="en-US" dirty="0">
                <a:effectLst/>
                <a:latin typeface="Bahnschrift" panose="020B0502040204020203" pitchFamily="34" charset="0"/>
              </a:rPr>
            </a:br>
            <a:r>
              <a:rPr lang="en-US" dirty="0">
                <a:effectLst/>
                <a:latin typeface="Bahnschrift" panose="020B0502040204020203" pitchFamily="34" charset="0"/>
              </a:rPr>
              <a:t>YANG SUDAH ADA DI DESA</a:t>
            </a:r>
            <a:endParaRPr lang="en-US" dirty="0">
              <a:solidFill>
                <a:srgbClr val="FFFF00"/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34" y="608721"/>
            <a:ext cx="1684020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CB60D5-F53B-48A4-B866-49E842C9CE0F}"/>
              </a:ext>
            </a:extLst>
          </p:cNvPr>
          <p:cNvSpPr/>
          <p:nvPr/>
        </p:nvSpPr>
        <p:spPr>
          <a:xfrm>
            <a:off x="1231900" y="4671319"/>
            <a:ext cx="9728200" cy="841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620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7" y="379828"/>
            <a:ext cx="10597245" cy="5446494"/>
          </a:xfrm>
        </p:spPr>
        <p:txBody>
          <a:bodyPr>
            <a:normAutofit fontScale="925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dirty="0">
                <a:latin typeface="Andalus"/>
                <a:cs typeface="Arial" pitchFamily="34" charset="0"/>
              </a:rPr>
              <a:t/>
            </a:r>
            <a:br>
              <a:rPr lang="en-GB" sz="3600" dirty="0">
                <a:latin typeface="Andalus"/>
                <a:cs typeface="Arial" pitchFamily="34" charset="0"/>
              </a:rPr>
            </a:br>
            <a:r>
              <a:rPr lang="en-GB" sz="3600" dirty="0" err="1">
                <a:latin typeface="Andalus"/>
                <a:cs typeface="Arial" pitchFamily="34" charset="0"/>
              </a:rPr>
              <a:t>Mulai</a:t>
            </a:r>
            <a:r>
              <a:rPr lang="en-GB" sz="3600" dirty="0">
                <a:latin typeface="Andalus"/>
                <a:cs typeface="Arial" pitchFamily="34" charset="0"/>
              </a:rPr>
              <a:t> </a:t>
            </a:r>
            <a:r>
              <a:rPr lang="en-GB" sz="3600" dirty="0" err="1">
                <a:latin typeface="Andalus"/>
                <a:cs typeface="Arial" pitchFamily="34" charset="0"/>
              </a:rPr>
              <a:t>tahun</a:t>
            </a:r>
            <a:r>
              <a:rPr lang="en-GB" sz="3600" dirty="0">
                <a:latin typeface="Andalus"/>
                <a:cs typeface="Arial" pitchFamily="34" charset="0"/>
              </a:rPr>
              <a:t> </a:t>
            </a:r>
            <a:r>
              <a:rPr lang="en-GB" sz="3600" b="1" dirty="0">
                <a:latin typeface="Andalus"/>
                <a:cs typeface="Arial" pitchFamily="34" charset="0"/>
              </a:rPr>
              <a:t>2020 </a:t>
            </a:r>
            <a:r>
              <a:rPr lang="en-GB" sz="3600" b="1" dirty="0" err="1">
                <a:latin typeface="Andalus"/>
                <a:cs typeface="Arial" pitchFamily="34" charset="0"/>
              </a:rPr>
              <a:t>Kabupaten</a:t>
            </a:r>
            <a:r>
              <a:rPr lang="en-GB" sz="3600" b="1" dirty="0">
                <a:latin typeface="Andalus"/>
                <a:cs typeface="Arial" pitchFamily="34" charset="0"/>
              </a:rPr>
              <a:t> </a:t>
            </a:r>
            <a:r>
              <a:rPr lang="en-GB" sz="3600" b="1" dirty="0" err="1">
                <a:latin typeface="Andalus"/>
                <a:cs typeface="Arial" pitchFamily="34" charset="0"/>
              </a:rPr>
              <a:t>Gunungkidul</a:t>
            </a:r>
            <a:r>
              <a:rPr lang="en-GB" sz="3600" b="1" dirty="0">
                <a:latin typeface="Andalus"/>
                <a:cs typeface="Arial" pitchFamily="34" charset="0"/>
              </a:rPr>
              <a:t> </a:t>
            </a:r>
            <a:r>
              <a:rPr lang="en-GB" sz="3600" b="1" dirty="0" err="1">
                <a:latin typeface="Andalus"/>
                <a:cs typeface="Arial" pitchFamily="34" charset="0"/>
              </a:rPr>
              <a:t>menjadi</a:t>
            </a:r>
            <a:r>
              <a:rPr lang="en-GB" sz="3600" b="1" dirty="0">
                <a:latin typeface="Andalus"/>
                <a:cs typeface="Arial" pitchFamily="34" charset="0"/>
              </a:rPr>
              <a:t> </a:t>
            </a:r>
            <a:r>
              <a:rPr lang="en-GB" sz="3600" b="1" dirty="0" err="1">
                <a:latin typeface="Andalus"/>
                <a:cs typeface="Arial" pitchFamily="34" charset="0"/>
              </a:rPr>
              <a:t>lokus</a:t>
            </a:r>
            <a:r>
              <a:rPr lang="en-GB" sz="3600" b="1" dirty="0">
                <a:latin typeface="Andalus"/>
                <a:cs typeface="Arial" pitchFamily="34" charset="0"/>
              </a:rPr>
              <a:t> stunting</a:t>
            </a:r>
            <a:r>
              <a:rPr lang="en-GB" sz="3600" dirty="0">
                <a:latin typeface="Andalus"/>
                <a:cs typeface="Arial" pitchFamily="34" charset="0"/>
              </a:rPr>
              <a:t>, </a:t>
            </a:r>
            <a:r>
              <a:rPr lang="en-GB" sz="3600" dirty="0" err="1">
                <a:latin typeface="Andalus"/>
                <a:cs typeface="Arial" pitchFamily="34" charset="0"/>
              </a:rPr>
              <a:t>sehingga</a:t>
            </a:r>
            <a:r>
              <a:rPr lang="en-GB" sz="3600" dirty="0">
                <a:latin typeface="Andalus"/>
                <a:cs typeface="Arial" pitchFamily="34" charset="0"/>
              </a:rPr>
              <a:t> </a:t>
            </a:r>
            <a:r>
              <a:rPr lang="en-GB" sz="3600" dirty="0" err="1">
                <a:latin typeface="Andalus"/>
                <a:cs typeface="Arial" pitchFamily="34" charset="0"/>
              </a:rPr>
              <a:t>upaya</a:t>
            </a:r>
            <a:r>
              <a:rPr lang="en-GB" sz="3600" dirty="0">
                <a:latin typeface="Andalus"/>
                <a:cs typeface="Arial" pitchFamily="34" charset="0"/>
              </a:rPr>
              <a:t> </a:t>
            </a:r>
            <a:r>
              <a:rPr lang="en-GB" sz="3600" dirty="0" err="1">
                <a:latin typeface="Andalus"/>
                <a:cs typeface="Arial" pitchFamily="34" charset="0"/>
              </a:rPr>
              <a:t>untuk</a:t>
            </a:r>
            <a:r>
              <a:rPr lang="en-GB" sz="3600" dirty="0">
                <a:latin typeface="Andalus"/>
                <a:cs typeface="Arial" pitchFamily="34" charset="0"/>
              </a:rPr>
              <a:t> </a:t>
            </a:r>
            <a:r>
              <a:rPr lang="en-GB" sz="3600" dirty="0" err="1">
                <a:latin typeface="Andalus"/>
                <a:cs typeface="Arial" pitchFamily="34" charset="0"/>
              </a:rPr>
              <a:t>konvergensi</a:t>
            </a:r>
            <a:r>
              <a:rPr lang="en-GB" sz="3600" dirty="0">
                <a:latin typeface="Andalus"/>
                <a:cs typeface="Arial" pitchFamily="34" charset="0"/>
              </a:rPr>
              <a:t> </a:t>
            </a:r>
            <a:r>
              <a:rPr lang="en-GB" sz="3600" dirty="0" err="1">
                <a:latin typeface="Andalus"/>
                <a:cs typeface="Arial" pitchFamily="34" charset="0"/>
              </a:rPr>
              <a:t>sudah</a:t>
            </a:r>
            <a:r>
              <a:rPr lang="en-GB" sz="3600" dirty="0">
                <a:latin typeface="Andalus"/>
                <a:cs typeface="Arial" pitchFamily="34" charset="0"/>
              </a:rPr>
              <a:t> </a:t>
            </a:r>
            <a:r>
              <a:rPr lang="en-GB" sz="3600" dirty="0" err="1">
                <a:latin typeface="Andalus"/>
                <a:cs typeface="Arial" pitchFamily="34" charset="0"/>
              </a:rPr>
              <a:t>dilakukan</a:t>
            </a:r>
            <a:r>
              <a:rPr lang="en-GB" sz="3600" dirty="0">
                <a:latin typeface="Andalus"/>
                <a:cs typeface="Arial" pitchFamily="34" charset="0"/>
              </a:rPr>
              <a:t> oleh </a:t>
            </a:r>
            <a:r>
              <a:rPr lang="en-GB" sz="3600" dirty="0" err="1">
                <a:latin typeface="Andalus"/>
                <a:cs typeface="Arial" pitchFamily="34" charset="0"/>
              </a:rPr>
              <a:t>Pemerintah</a:t>
            </a:r>
            <a:r>
              <a:rPr lang="en-GB" sz="3600" dirty="0">
                <a:latin typeface="Andalus"/>
                <a:cs typeface="Arial" pitchFamily="34" charset="0"/>
              </a:rPr>
              <a:t> Daerah, OPD, </a:t>
            </a:r>
            <a:r>
              <a:rPr lang="en-GB" sz="3600" dirty="0" err="1">
                <a:latin typeface="Andalus"/>
                <a:cs typeface="Arial" pitchFamily="34" charset="0"/>
              </a:rPr>
              <a:t>fasilitasi</a:t>
            </a:r>
            <a:r>
              <a:rPr lang="en-GB" sz="3600" dirty="0">
                <a:latin typeface="Andalus"/>
                <a:cs typeface="Arial" pitchFamily="34" charset="0"/>
              </a:rPr>
              <a:t> </a:t>
            </a:r>
            <a:r>
              <a:rPr lang="en-GB" sz="3600" dirty="0" err="1">
                <a:latin typeface="Andalus"/>
                <a:cs typeface="Arial" pitchFamily="34" charset="0"/>
              </a:rPr>
              <a:t>kepanewon</a:t>
            </a:r>
            <a:r>
              <a:rPr lang="en-GB" sz="3600" dirty="0">
                <a:latin typeface="Andalus"/>
                <a:cs typeface="Arial" pitchFamily="34" charset="0"/>
              </a:rPr>
              <a:t> dan </a:t>
            </a:r>
            <a:r>
              <a:rPr lang="en-GB" sz="3600" dirty="0" err="1">
                <a:latin typeface="Andalus"/>
                <a:cs typeface="Arial" pitchFamily="34" charset="0"/>
              </a:rPr>
              <a:t>kegiatan</a:t>
            </a:r>
            <a:r>
              <a:rPr lang="en-GB" sz="3600" dirty="0">
                <a:latin typeface="Andalus"/>
                <a:cs typeface="Arial" pitchFamily="34" charset="0"/>
              </a:rPr>
              <a:t> pada </a:t>
            </a:r>
            <a:r>
              <a:rPr lang="en-GB" sz="3600" dirty="0" err="1">
                <a:latin typeface="Andalus"/>
                <a:cs typeface="Arial" pitchFamily="34" charset="0"/>
              </a:rPr>
              <a:t>APBKal</a:t>
            </a:r>
            <a:r>
              <a:rPr lang="en-GB" sz="3600" dirty="0">
                <a:latin typeface="Andalus"/>
                <a:cs typeface="Arial" pitchFamily="34" charset="0"/>
              </a:rPr>
              <a:t> </a:t>
            </a:r>
            <a:r>
              <a:rPr lang="en-GB" sz="3600" dirty="0" err="1">
                <a:latin typeface="Andalus"/>
                <a:cs typeface="Arial" pitchFamily="34" charset="0"/>
              </a:rPr>
              <a:t>Kalurahan</a:t>
            </a:r>
            <a:endParaRPr lang="en-GB" sz="3600" dirty="0">
              <a:latin typeface="Andalus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3600" dirty="0">
              <a:latin typeface="Andalus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3600" dirty="0">
              <a:latin typeface="Andalus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3600" dirty="0">
              <a:latin typeface="Andalus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dirty="0">
                <a:latin typeface="Andalus"/>
                <a:cs typeface="Arial" pitchFamily="34" charset="0"/>
              </a:rPr>
              <a:t>Data </a:t>
            </a:r>
            <a:r>
              <a:rPr lang="en-GB" sz="3600" dirty="0" err="1">
                <a:latin typeface="Andalus"/>
                <a:cs typeface="Arial" pitchFamily="34" charset="0"/>
              </a:rPr>
              <a:t>dukungan</a:t>
            </a:r>
            <a:r>
              <a:rPr lang="en-GB" sz="3600" dirty="0">
                <a:latin typeface="Andalus"/>
                <a:cs typeface="Arial" pitchFamily="34" charset="0"/>
              </a:rPr>
              <a:t> </a:t>
            </a:r>
            <a:r>
              <a:rPr lang="en-GB" sz="3600" dirty="0" err="1">
                <a:latin typeface="Andalus"/>
                <a:cs typeface="Arial" pitchFamily="34" charset="0"/>
              </a:rPr>
              <a:t>Pemerintah</a:t>
            </a:r>
            <a:r>
              <a:rPr lang="en-GB" sz="3600" dirty="0">
                <a:latin typeface="Andalus"/>
                <a:cs typeface="Arial" pitchFamily="34" charset="0"/>
              </a:rPr>
              <a:t> </a:t>
            </a:r>
            <a:r>
              <a:rPr lang="en-GB" sz="3600" dirty="0" err="1">
                <a:latin typeface="Andalus"/>
                <a:cs typeface="Arial" pitchFamily="34" charset="0"/>
              </a:rPr>
              <a:t>Kalurahan</a:t>
            </a:r>
            <a:r>
              <a:rPr lang="en-GB" sz="3600" dirty="0">
                <a:latin typeface="Andalus"/>
                <a:cs typeface="Arial" pitchFamily="34" charset="0"/>
              </a:rPr>
              <a:t> </a:t>
            </a:r>
            <a:r>
              <a:rPr lang="en-GB" sz="3600" dirty="0" err="1">
                <a:latin typeface="Andalus"/>
                <a:cs typeface="Arial" pitchFamily="34" charset="0"/>
              </a:rPr>
              <a:t>terhadap</a:t>
            </a:r>
            <a:r>
              <a:rPr lang="en-GB" sz="3600" dirty="0">
                <a:latin typeface="Andalus"/>
                <a:cs typeface="Arial" pitchFamily="34" charset="0"/>
              </a:rPr>
              <a:t> </a:t>
            </a:r>
            <a:r>
              <a:rPr lang="en-GB" sz="3600" dirty="0" err="1">
                <a:latin typeface="Andalus"/>
                <a:cs typeface="Arial" pitchFamily="34" charset="0"/>
              </a:rPr>
              <a:t>konvergensi</a:t>
            </a:r>
            <a:r>
              <a:rPr lang="en-GB" sz="3600" dirty="0">
                <a:latin typeface="Andalus"/>
                <a:cs typeface="Arial" pitchFamily="34" charset="0"/>
              </a:rPr>
              <a:t> stunting </a:t>
            </a:r>
            <a:r>
              <a:rPr lang="en-GB" sz="3600" dirty="0" err="1">
                <a:latin typeface="Andalus"/>
                <a:cs typeface="Arial" pitchFamily="34" charset="0"/>
              </a:rPr>
              <a:t>pada</a:t>
            </a:r>
            <a:r>
              <a:rPr lang="en-GB" sz="3600" dirty="0">
                <a:latin typeface="Andalus"/>
                <a:cs typeface="Arial" pitchFamily="34" charset="0"/>
              </a:rPr>
              <a:t> </a:t>
            </a:r>
            <a:r>
              <a:rPr lang="en-GB" sz="3600" dirty="0" err="1">
                <a:latin typeface="Andalus"/>
                <a:cs typeface="Arial" pitchFamily="34" charset="0"/>
              </a:rPr>
              <a:t>APBKal</a:t>
            </a:r>
            <a:r>
              <a:rPr lang="en-GB" sz="3600" dirty="0">
                <a:latin typeface="Andalus"/>
                <a:cs typeface="Arial" pitchFamily="34" charset="0"/>
              </a:rPr>
              <a:t> TA 2020</a:t>
            </a:r>
            <a:endParaRPr lang="id-ID" sz="3600" dirty="0">
              <a:latin typeface="Andalus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 descr="E:\Lomba desa Nglanggeran\logo gunungkidul animasi besar.gif">
            <a:extLst>
              <a:ext uri="{FF2B5EF4-FFF2-40B4-BE49-F238E27FC236}">
                <a16:creationId xmlns:a16="http://schemas.microsoft.com/office/drawing/2014/main" xmlns="" id="{C07991CA-B38C-4636-88ED-E4F587EDA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4513" y="177281"/>
            <a:ext cx="863748" cy="75578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F9B8D3-8909-4644-ADF3-953DEEBBC29E}"/>
              </a:ext>
            </a:extLst>
          </p:cNvPr>
          <p:cNvSpPr/>
          <p:nvPr/>
        </p:nvSpPr>
        <p:spPr>
          <a:xfrm>
            <a:off x="0" y="6057900"/>
            <a:ext cx="11159952" cy="43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Kalurahan</a:t>
            </a:r>
            <a:r>
              <a:rPr lang="en-US" dirty="0" smtClean="0"/>
              <a:t> </a:t>
            </a:r>
            <a:r>
              <a:rPr lang="en-US" dirty="0" err="1" smtClean="0"/>
              <a:t>Tancep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51811"/>
              </p:ext>
            </p:extLst>
          </p:nvPr>
        </p:nvGraphicFramePr>
        <p:xfrm>
          <a:off x="283779" y="1355834"/>
          <a:ext cx="11587656" cy="4981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280"/>
                <a:gridCol w="9123389"/>
                <a:gridCol w="1724987"/>
              </a:tblGrid>
              <a:tr h="630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</a:rPr>
                        <a:t>Kode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</a:rPr>
                        <a:t>Kegiatan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</a:rPr>
                        <a:t>Anggaran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15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2.101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>
                          <a:effectLst/>
                        </a:rPr>
                        <a:t>Penyelenggaran</a:t>
                      </a:r>
                      <a:r>
                        <a:rPr lang="en-US" sz="2000" u="none" strike="noStrike" dirty="0">
                          <a:effectLst/>
                        </a:rPr>
                        <a:t> PAUD/TK/TPA/TKA/TPQ/Madrasah </a:t>
                      </a:r>
                      <a:r>
                        <a:rPr lang="en-US" sz="2000" u="none" strike="noStrike" dirty="0" err="1">
                          <a:effectLst/>
                        </a:rPr>
                        <a:t>NonFormal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Milik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Desa</a:t>
                      </a:r>
                      <a:r>
                        <a:rPr lang="en-US" sz="2000" u="none" strike="noStrike" dirty="0">
                          <a:effectLst/>
                        </a:rPr>
                        <a:t> (Honor, </a:t>
                      </a:r>
                      <a:r>
                        <a:rPr lang="en-US" sz="2000" u="none" strike="noStrike" dirty="0" err="1">
                          <a:effectLst/>
                        </a:rPr>
                        <a:t>Pakaian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dll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54.554.000,00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7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2.202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>
                          <a:effectLst/>
                        </a:rPr>
                        <a:t>Penyelenggaraan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Posyandu</a:t>
                      </a:r>
                      <a:r>
                        <a:rPr lang="en-US" sz="2000" u="none" strike="noStrike" dirty="0">
                          <a:effectLst/>
                        </a:rPr>
                        <a:t> (</a:t>
                      </a:r>
                      <a:r>
                        <a:rPr lang="en-US" sz="2000" u="none" strike="noStrike" dirty="0" err="1">
                          <a:effectLst/>
                        </a:rPr>
                        <a:t>Mkn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Tambahan</a:t>
                      </a:r>
                      <a:r>
                        <a:rPr lang="en-US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 err="1">
                          <a:effectLst/>
                        </a:rPr>
                        <a:t>Kls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Bumil</a:t>
                      </a:r>
                      <a:r>
                        <a:rPr lang="en-US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 err="1">
                          <a:effectLst/>
                        </a:rPr>
                        <a:t>Lamsia</a:t>
                      </a:r>
                      <a:r>
                        <a:rPr lang="en-US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 err="1">
                          <a:effectLst/>
                        </a:rPr>
                        <a:t>Insentif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53.745.000,00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15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2.203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>
                          <a:effectLst/>
                        </a:rPr>
                        <a:t>Penyuluhan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dan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Pelatihan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Bidang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Kesehatan</a:t>
                      </a:r>
                      <a:r>
                        <a:rPr lang="en-US" sz="2000" u="none" strike="noStrike" dirty="0">
                          <a:effectLst/>
                        </a:rPr>
                        <a:t> (</a:t>
                      </a:r>
                      <a:r>
                        <a:rPr lang="en-US" sz="2000" u="none" strike="noStrike" dirty="0" err="1">
                          <a:effectLst/>
                        </a:rPr>
                        <a:t>Untuk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Masy</a:t>
                      </a:r>
                      <a:r>
                        <a:rPr lang="en-US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 err="1">
                          <a:effectLst/>
                        </a:rPr>
                        <a:t>Tenaga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dan</a:t>
                      </a:r>
                      <a:r>
                        <a:rPr lang="en-US" sz="2000" u="none" strike="noStrike" dirty="0">
                          <a:effectLst/>
                        </a:rPr>
                        <a:t> Kader </a:t>
                      </a:r>
                      <a:r>
                        <a:rPr lang="en-US" sz="2000" u="none" strike="noStrike" dirty="0" err="1">
                          <a:effectLst/>
                        </a:rPr>
                        <a:t>Kesehatan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dll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5.210.000,00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7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2.204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>
                          <a:effectLst/>
                        </a:rPr>
                        <a:t>Penyelenggaraan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Desa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Siaga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Kesehatan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15.887.000,00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15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2.209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Pembangunan/</a:t>
                      </a:r>
                      <a:r>
                        <a:rPr lang="en-US" sz="2000" u="none" strike="noStrike" dirty="0" err="1">
                          <a:effectLst/>
                        </a:rPr>
                        <a:t>Rehabilitasi</a:t>
                      </a:r>
                      <a:r>
                        <a:rPr lang="en-US" sz="2000" u="none" strike="noStrike" dirty="0">
                          <a:effectLst/>
                        </a:rPr>
                        <a:t>/</a:t>
                      </a:r>
                      <a:r>
                        <a:rPr lang="en-US" sz="2000" u="none" strike="noStrike" dirty="0" err="1">
                          <a:effectLst/>
                        </a:rPr>
                        <a:t>Peningkatan</a:t>
                      </a:r>
                      <a:r>
                        <a:rPr lang="en-US" sz="2000" u="none" strike="noStrike" dirty="0">
                          <a:effectLst/>
                        </a:rPr>
                        <a:t>/</a:t>
                      </a:r>
                      <a:r>
                        <a:rPr lang="en-US" sz="2000" u="none" strike="noStrike" dirty="0" err="1">
                          <a:effectLst/>
                        </a:rPr>
                        <a:t>Pengadaan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Sarana</a:t>
                      </a:r>
                      <a:r>
                        <a:rPr lang="en-US" sz="2000" u="none" strike="noStrike" dirty="0">
                          <a:effectLst/>
                        </a:rPr>
                        <a:t>/</a:t>
                      </a:r>
                      <a:r>
                        <a:rPr lang="en-US" sz="2000" u="none" strike="noStrike" dirty="0" err="1">
                          <a:effectLst/>
                        </a:rPr>
                        <a:t>Prasarana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Posyandu</a:t>
                      </a:r>
                      <a:r>
                        <a:rPr lang="en-US" sz="2000" u="none" strike="noStrike" dirty="0">
                          <a:effectLst/>
                        </a:rPr>
                        <a:t>/</a:t>
                      </a:r>
                      <a:r>
                        <a:rPr lang="en-US" sz="2000" u="none" strike="noStrike" dirty="0" err="1">
                          <a:effectLst/>
                        </a:rPr>
                        <a:t>Polindes</a:t>
                      </a:r>
                      <a:r>
                        <a:rPr lang="en-US" sz="2000" u="none" strike="noStrike" dirty="0">
                          <a:effectLst/>
                        </a:rPr>
                        <a:t>/PKD 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2.700.000,00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7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2.294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u="none" strike="noStrike" dirty="0">
                          <a:effectLst/>
                        </a:rPr>
                        <a:t>Pemberian makanan tambahan untuk balita/siswa  PAUD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17.808.000,00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7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2.296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2000" u="none" strike="noStrike" dirty="0">
                          <a:effectLst/>
                        </a:rPr>
                        <a:t>Pembinaan dan pengembangan Kampung KB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10.019.000,00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7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2.298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>
                          <a:effectLst/>
                        </a:rPr>
                        <a:t>Insentif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kader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kesehatan</a:t>
                      </a:r>
                      <a:r>
                        <a:rPr lang="en-US" sz="2000" u="none" strike="noStrike" dirty="0">
                          <a:effectLst/>
                        </a:rPr>
                        <a:t>/KB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13.500.000,00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7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2.411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Pembangunan/</a:t>
                      </a:r>
                      <a:r>
                        <a:rPr lang="en-US" sz="2000" u="none" strike="noStrike" dirty="0" err="1">
                          <a:effectLst/>
                        </a:rPr>
                        <a:t>Rehabilitasi</a:t>
                      </a:r>
                      <a:r>
                        <a:rPr lang="en-US" sz="2000" u="none" strike="noStrike" dirty="0">
                          <a:effectLst/>
                        </a:rPr>
                        <a:t>/</a:t>
                      </a:r>
                      <a:r>
                        <a:rPr lang="en-US" sz="2000" u="none" strike="noStrike" dirty="0" err="1">
                          <a:effectLst/>
                        </a:rPr>
                        <a:t>Peningkatan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Sumber</a:t>
                      </a:r>
                      <a:r>
                        <a:rPr lang="en-US" sz="2000" u="none" strike="noStrike" dirty="0">
                          <a:effectLst/>
                        </a:rPr>
                        <a:t> Air </a:t>
                      </a:r>
                      <a:r>
                        <a:rPr lang="en-US" sz="2000" u="none" strike="noStrike" dirty="0" err="1">
                          <a:effectLst/>
                        </a:rPr>
                        <a:t>Bersih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Milik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Desa</a:t>
                      </a:r>
                      <a:r>
                        <a:rPr lang="en-US" sz="2000" u="none" strike="noStrike" dirty="0">
                          <a:effectLst/>
                        </a:rPr>
                        <a:t> **)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49.092.165,00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7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2.412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Pembangunan/</a:t>
                      </a:r>
                      <a:r>
                        <a:rPr lang="en-US" sz="2000" u="none" strike="noStrike" dirty="0" err="1">
                          <a:effectLst/>
                        </a:rPr>
                        <a:t>Rehabilitasi</a:t>
                      </a:r>
                      <a:r>
                        <a:rPr lang="en-US" sz="2000" u="none" strike="noStrike" dirty="0">
                          <a:effectLst/>
                        </a:rPr>
                        <a:t>/</a:t>
                      </a:r>
                      <a:r>
                        <a:rPr lang="en-US" sz="2000" u="none" strike="noStrike" dirty="0" err="1">
                          <a:effectLst/>
                        </a:rPr>
                        <a:t>Peningkatan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Sambungan</a:t>
                      </a:r>
                      <a:r>
                        <a:rPr lang="en-US" sz="2000" u="none" strike="noStrike" dirty="0">
                          <a:effectLst/>
                        </a:rPr>
                        <a:t> Air </a:t>
                      </a:r>
                      <a:r>
                        <a:rPr lang="en-US" sz="2000" u="none" strike="noStrike" dirty="0" err="1">
                          <a:effectLst/>
                        </a:rPr>
                        <a:t>Bersih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ke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Rumah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Tangga</a:t>
                      </a:r>
                      <a:r>
                        <a:rPr lang="en-US" sz="2000" u="none" strike="noStrike" dirty="0">
                          <a:effectLst/>
                        </a:rPr>
                        <a:t> **)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23.142.000,00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</TotalTime>
  <Words>2833</Words>
  <Application>Microsoft Office PowerPoint</Application>
  <PresentationFormat>Widescreen</PresentationFormat>
  <Paragraphs>714</Paragraphs>
  <Slides>42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42</vt:i4>
      </vt:variant>
    </vt:vector>
  </HeadingPairs>
  <TitlesOfParts>
    <vt:vector size="70" baseType="lpstr">
      <vt:lpstr>Agency FB</vt:lpstr>
      <vt:lpstr>Andalus</vt:lpstr>
      <vt:lpstr>Arial</vt:lpstr>
      <vt:lpstr>Arial Black</vt:lpstr>
      <vt:lpstr>Arial Narrow</vt:lpstr>
      <vt:lpstr>Bahnschrift</vt:lpstr>
      <vt:lpstr>Bookman Old Style</vt:lpstr>
      <vt:lpstr>Calibri</vt:lpstr>
      <vt:lpstr>Candara</vt:lpstr>
      <vt:lpstr>Century Gothic</vt:lpstr>
      <vt:lpstr>Estrangelo Edessa</vt:lpstr>
      <vt:lpstr>Georgia</vt:lpstr>
      <vt:lpstr>Helvetica</vt:lpstr>
      <vt:lpstr>Lucida Sans Unicode</vt:lpstr>
      <vt:lpstr>Symbol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Office Theme</vt:lpstr>
      <vt:lpstr>Concourse</vt:lpstr>
      <vt:lpstr>Waveform</vt:lpstr>
      <vt:lpstr>Slipstream</vt:lpstr>
      <vt:lpstr>Essential</vt:lpstr>
      <vt:lpstr>Verve</vt:lpstr>
      <vt:lpstr>PowerPoint Presentation</vt:lpstr>
      <vt:lpstr>STUNTING merupakan Kegawat-daruratan Nasional  1 dari 3 Anak di Indonesia Menderita Stunting</vt:lpstr>
      <vt:lpstr>PowerPoint Presentation</vt:lpstr>
      <vt:lpstr>PowerPoint Presentation</vt:lpstr>
      <vt:lpstr>CARA  PENCEGAHAN STUNTING </vt:lpstr>
      <vt:lpstr>PowerPoint Presentation</vt:lpstr>
      <vt:lpstr>CAPAIAN 5 PAKET LAYANAN STUNTING  YANG SUDAH ADA DI DESA</vt:lpstr>
      <vt:lpstr>PowerPoint Presentation</vt:lpstr>
      <vt:lpstr>Kalurahan Tancep 2020</vt:lpstr>
      <vt:lpstr>Kalurahan Watusigar 2020</vt:lpstr>
      <vt:lpstr>Kalurahan Sambirejo 2020</vt:lpstr>
      <vt:lpstr>Kalurahan Jurangjero 2020</vt:lpstr>
      <vt:lpstr>Kalurahan Beji 2020</vt:lpstr>
      <vt:lpstr>CONTOH PENCEGAHAN STUNTING </vt:lpstr>
      <vt:lpstr>KEGIATAN PENCEGAHAN STUNTING </vt:lpstr>
      <vt:lpstr>KEGIATAN PENCEGAHAN STUNTING </vt:lpstr>
      <vt:lpstr>Contoh Kegiatan Alternatif 5 Paket Layanan Pencegahan Stunting</vt:lpstr>
      <vt:lpstr>Dari analisis kedua tabel kegiatan tersebut, maka mohon dipetakan kegiatan yang akan diusulkan kedalam :  </vt:lpstr>
      <vt:lpstr>Penyelenggaraan Pemerintahan Desa</vt:lpstr>
      <vt:lpstr>PowerPoint Presentation</vt:lpstr>
      <vt:lpstr>Buku Pantauan</vt:lpstr>
      <vt:lpstr>PowerPoint Presentation</vt:lpstr>
      <vt:lpstr>Kegiatan wajib ada pada perubahan APBKal 2020</vt:lpstr>
      <vt:lpstr>Kegiatan wajib ada pada perubahan APBKal 2020</vt:lpstr>
      <vt:lpstr>Kegiatan wajib ada pada perubahan APBKal 2020</vt:lpstr>
      <vt:lpstr>Kegiatan wajib ada pada perubahan APBKal 2020</vt:lpstr>
      <vt:lpstr>LAMPIRAN : PERBUB  NO 61  TH 2018 ttg PEDOMAN PENGELOLAAN KEUANGAN DESA</vt:lpstr>
      <vt:lpstr>KODE &amp; JENIS BELANJA (KEGIATAN) BIDANG PELAKSANAAN PEMBANGUNAN DESA</vt:lpstr>
      <vt:lpstr>KODE &amp; JENIS BELANJA (KEGIATAN) BIDANG PELAKSANAAN PEMBANGUNAN DESA</vt:lpstr>
      <vt:lpstr>KODE &amp; JENIS BELANJA (KEGIATAN) BIDANG PELAKSANAAN PEMBANGUNAN DESA</vt:lpstr>
      <vt:lpstr>KODE &amp; JENIS BELANJA (KEGIATAN) BIDANG PELAKSANAAN PEMBANGUNAN DESA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  <vt:lpstr>Terimakasih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Fasilitasi Perencanaan Kegiatan Konvergensi Stunting di Desa</dc:title>
  <dc:creator>Panca</dc:creator>
  <cp:lastModifiedBy>ADMIN</cp:lastModifiedBy>
  <cp:revision>198</cp:revision>
  <dcterms:created xsi:type="dcterms:W3CDTF">2019-01-09T06:08:43Z</dcterms:created>
  <dcterms:modified xsi:type="dcterms:W3CDTF">2020-07-22T17:48:16Z</dcterms:modified>
</cp:coreProperties>
</file>